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8" r:id="rId2"/>
    <p:sldId id="279" r:id="rId3"/>
    <p:sldId id="259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301" r:id="rId12"/>
    <p:sldId id="296" r:id="rId13"/>
    <p:sldId id="297" r:id="rId14"/>
    <p:sldId id="302" r:id="rId15"/>
    <p:sldId id="298" r:id="rId16"/>
    <p:sldId id="299" r:id="rId17"/>
    <p:sldId id="257" r:id="rId18"/>
    <p:sldId id="284" r:id="rId19"/>
    <p:sldId id="262" r:id="rId20"/>
    <p:sldId id="286" r:id="rId21"/>
    <p:sldId id="263" r:id="rId22"/>
    <p:sldId id="287" r:id="rId23"/>
    <p:sldId id="265" r:id="rId24"/>
    <p:sldId id="281" r:id="rId25"/>
    <p:sldId id="282" r:id="rId26"/>
    <p:sldId id="283" r:id="rId27"/>
    <p:sldId id="280" r:id="rId28"/>
    <p:sldId id="28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9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E2E7D-C93E-4028-96ED-F7CDA8963A6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95B87-511C-447D-9674-743BF55AF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26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 adverse culture/administration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Historically, the Archives maintained a risk adverse mentality combined with the archival approach of More Product Less Process or MPLP.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this means is—Protected health information (or PHI) or even the possibility of PHI was indicated or noted, but not separated from the rest of the collection materials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 researcher requested materials in a box or folder that was marked as having PHI, I would then have to go through every single page to review. 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end, this process pushed researchers towards IRB approval, which is a long and very bureaucratic process and is a high barrier for many.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Okay so now a brief overview of the collection we’re discussing today-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E71CE-0236-4CD1-A5D7-BF1DAA7E77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07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3063-5C7E-4C2A-8E43-BB42DAD9D8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28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3063-5C7E-4C2A-8E43-BB42DAD9D8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79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3063-5C7E-4C2A-8E43-BB42DAD9D8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73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3063-5C7E-4C2A-8E43-BB42DAD9D8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46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3063-5C7E-4C2A-8E43-BB42DAD9D8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89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3063-5C7E-4C2A-8E43-BB42DAD9D8E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27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Always expect the unexpected,</a:t>
            </a:r>
            <a:r>
              <a:rPr lang="en-US" baseline="0" dirty="0" smtClean="0"/>
              <a:t> especially when you work at a medical archives 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Don’t be afraid to say no when you have a collection development policy to back you up; and just because you say no to an item, doesn’t mean you cannot help the</a:t>
            </a:r>
            <a:r>
              <a:rPr lang="en-US" baseline="0" dirty="0" smtClean="0"/>
              <a:t> donor find another repository or a way to correctly dispose of the organic materials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Always try to provide as much context and description for the person who comes after you</a:t>
            </a:r>
            <a:r>
              <a:rPr lang="en-US" baseline="0" dirty="0" smtClean="0"/>
              <a:t> in order to prepare them for what they are going to see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3063-5C7E-4C2A-8E43-BB42DAD9D8E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1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55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06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1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1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5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8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9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5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24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6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5A753-8535-4276-9F91-10CDBB3AC866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16D18-BCF2-4A95-8A95-DB3B6BC9B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50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2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3" Type="http://schemas.openxmlformats.org/officeDocument/2006/relationships/image" Target="../media/image14.png"/><Relationship Id="rId12" Type="http://schemas.openxmlformats.org/officeDocument/2006/relationships/image" Target="../media/image33.svg"/><Relationship Id="rId2" Type="http://schemas.openxmlformats.org/officeDocument/2006/relationships/image" Target="../media/image13.pn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17.png"/><Relationship Id="rId23" Type="http://schemas.openxmlformats.org/officeDocument/2006/relationships/image" Target="../media/image21.svg"/><Relationship Id="rId28" Type="http://schemas.openxmlformats.org/officeDocument/2006/relationships/image" Target="../media/image18.jpg"/><Relationship Id="rId10" Type="http://schemas.openxmlformats.org/officeDocument/2006/relationships/image" Target="NULL"/><Relationship Id="rId4" Type="http://schemas.openxmlformats.org/officeDocument/2006/relationships/image" Target="../media/image15.png"/><Relationship Id="rId14" Type="http://schemas.openxmlformats.org/officeDocument/2006/relationships/image" Target="../media/image11.png"/><Relationship Id="rId27" Type="http://schemas.openxmlformats.org/officeDocument/2006/relationships/image" Target="../media/image44.svg"/><Relationship Id="rId30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30.svg"/><Relationship Id="rId3" Type="http://schemas.openxmlformats.org/officeDocument/2006/relationships/image" Target="../media/image13.png"/><Relationship Id="rId12" Type="http://schemas.openxmlformats.org/officeDocument/2006/relationships/image" Target="../media/image24.pn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3.png"/><Relationship Id="rId5" Type="http://schemas.openxmlformats.org/officeDocument/2006/relationships/image" Target="../media/image22.png"/><Relationship Id="rId15" Type="http://schemas.openxmlformats.org/officeDocument/2006/relationships/image" Target="../media/image23.svg"/><Relationship Id="rId10" Type="http://schemas.openxmlformats.org/officeDocument/2006/relationships/image" Target="../media/image87.svg"/><Relationship Id="rId4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29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0.jpe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10" Type="http://schemas.openxmlformats.org/officeDocument/2006/relationships/image" Target="../media/image35.jpeg"/><Relationship Id="rId19" Type="http://schemas.openxmlformats.org/officeDocument/2006/relationships/image" Target="../media/image44.png"/><Relationship Id="rId31" Type="http://schemas.openxmlformats.org/officeDocument/2006/relationships/image" Target="../media/image56.pn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Relationship Id="rId30" Type="http://schemas.openxmlformats.org/officeDocument/2006/relationships/image" Target="../media/image5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8.jpeg"/><Relationship Id="rId10" Type="http://schemas.openxmlformats.org/officeDocument/2006/relationships/image" Target="../media/image9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.png"/><Relationship Id="rId3" Type="http://schemas.openxmlformats.org/officeDocument/2006/relationships/image" Target="../media/image57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8.png"/><Relationship Id="rId15" Type="http://schemas.openxmlformats.org/officeDocument/2006/relationships/image" Target="../media/image70.png"/><Relationship Id="rId10" Type="http://schemas.openxmlformats.org/officeDocument/2006/relationships/image" Target="../media/image95.svg"/><Relationship Id="rId14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.jpeg"/><Relationship Id="rId3" Type="http://schemas.openxmlformats.org/officeDocument/2006/relationships/image" Target="../media/image57.png"/><Relationship Id="rId12" Type="http://schemas.openxmlformats.org/officeDocument/2006/relationships/image" Target="../media/image72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0.png"/><Relationship Id="rId10" Type="http://schemas.openxmlformats.org/officeDocument/2006/relationships/image" Target="../media/image9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5.png"/><Relationship Id="rId4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jpeg"/><Relationship Id="rId12" Type="http://schemas.openxmlformats.org/officeDocument/2006/relationships/image" Target="../media/image76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5.png"/><Relationship Id="rId10" Type="http://schemas.openxmlformats.org/officeDocument/2006/relationships/image" Target="../media/image95.svg"/><Relationship Id="rId14" Type="http://schemas.openxmlformats.org/officeDocument/2006/relationships/image" Target="../media/image7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1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1.png"/><Relationship Id="rId4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5" Type="http://schemas.openxmlformats.org/officeDocument/2006/relationships/image" Target="../media/image59.png"/><Relationship Id="rId4" Type="http://schemas.openxmlformats.org/officeDocument/2006/relationships/image" Target="../media/image85.jpeg"/><Relationship Id="rId1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59.png"/><Relationship Id="rId15" Type="http://schemas.openxmlformats.org/officeDocument/2006/relationships/image" Target="../media/image65.png"/><Relationship Id="rId4" Type="http://schemas.openxmlformats.org/officeDocument/2006/relationships/image" Target="../media/image86.png"/><Relationship Id="rId14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96.png"/><Relationship Id="rId3" Type="http://schemas.openxmlformats.org/officeDocument/2006/relationships/image" Target="../media/image95.png"/><Relationship Id="rId17" Type="http://schemas.openxmlformats.org/officeDocument/2006/relationships/image" Target="../media/image57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19" Type="http://schemas.openxmlformats.org/officeDocument/2006/relationships/image" Target="../media/image97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svg"/><Relationship Id="rId3" Type="http://schemas.openxmlformats.org/officeDocument/2006/relationships/image" Target="../media/image12.png"/><Relationship Id="rId12" Type="http://schemas.openxmlformats.org/officeDocument/2006/relationships/image" Target="../media/image11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3.svg"/><Relationship Id="rId14" Type="http://schemas.openxmlformats.org/officeDocument/2006/relationships/image" Target="../media/image9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7" Type="http://schemas.openxmlformats.org/officeDocument/2006/relationships/image" Target="../media/image12.png"/><Relationship Id="rId12" Type="http://schemas.openxmlformats.org/officeDocument/2006/relationships/image" Target="../media/image23.sv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15" Type="http://schemas.openxmlformats.org/officeDocument/2006/relationships/image" Target="../media/image107.png"/><Relationship Id="rId10" Type="http://schemas.openxmlformats.org/officeDocument/2006/relationships/image" Target="../media/image67.svg"/><Relationship Id="rId14" Type="http://schemas.openxmlformats.org/officeDocument/2006/relationships/image" Target="../media/image106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3" Type="http://schemas.openxmlformats.org/officeDocument/2006/relationships/image" Target="../media/image96.png"/><Relationship Id="rId12" Type="http://schemas.openxmlformats.org/officeDocument/2006/relationships/image" Target="../media/image30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10" Type="http://schemas.openxmlformats.org/officeDocument/2006/relationships/image" Target="../media/image21.svg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17" Type="http://schemas.openxmlformats.org/officeDocument/2006/relationships/image" Target="../media/image118.jpeg"/><Relationship Id="rId2" Type="http://schemas.openxmlformats.org/officeDocument/2006/relationships/image" Target="../media/image13.png"/><Relationship Id="rId16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16.png"/><Relationship Id="rId14" Type="http://schemas.openxmlformats.org/officeDocument/2006/relationships/image" Target="../media/image2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19.png"/><Relationship Id="rId14" Type="http://schemas.openxmlformats.org/officeDocument/2006/relationships/image" Target="../media/image23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17" Type="http://schemas.openxmlformats.org/officeDocument/2006/relationships/image" Target="../media/image122.jpeg"/><Relationship Id="rId2" Type="http://schemas.openxmlformats.org/officeDocument/2006/relationships/image" Target="../media/image13.png"/><Relationship Id="rId16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20.png"/><Relationship Id="rId14" Type="http://schemas.openxmlformats.org/officeDocument/2006/relationships/image" Target="../media/image23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26" Type="http://schemas.openxmlformats.org/officeDocument/2006/relationships/image" Target="../media/image23.svg"/><Relationship Id="rId21" Type="http://schemas.openxmlformats.org/officeDocument/2006/relationships/image" Target="../media/image6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5" Type="http://schemas.openxmlformats.org/officeDocument/2006/relationships/image" Target="../media/image12.png"/><Relationship Id="rId2" Type="http://schemas.openxmlformats.org/officeDocument/2006/relationships/image" Target="../media/image3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24" Type="http://schemas.openxmlformats.org/officeDocument/2006/relationships/image" Target="../media/image21.svg"/><Relationship Id="rId23" Type="http://schemas.openxmlformats.org/officeDocument/2006/relationships/image" Target="../media/image11.png"/><Relationship Id="rId28" Type="http://schemas.openxmlformats.org/officeDocument/2006/relationships/image" Target="../media/image89.svg"/><Relationship Id="rId9" Type="http://schemas.openxmlformats.org/officeDocument/2006/relationships/image" Target="../media/image10.png"/><Relationship Id="rId22" Type="http://schemas.openxmlformats.org/officeDocument/2006/relationships/image" Target="../media/image123.png"/><Relationship Id="rId14" Type="http://schemas.openxmlformats.org/officeDocument/2006/relationships/image" Target="../media/image13.svg"/><Relationship Id="rId27" Type="http://schemas.openxmlformats.org/officeDocument/2006/relationships/image" Target="../media/image1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26" Type="http://schemas.openxmlformats.org/officeDocument/2006/relationships/image" Target="../media/image23.svg"/><Relationship Id="rId21" Type="http://schemas.openxmlformats.org/officeDocument/2006/relationships/image" Target="../media/image6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5" Type="http://schemas.openxmlformats.org/officeDocument/2006/relationships/image" Target="../media/image12.png"/><Relationship Id="rId2" Type="http://schemas.openxmlformats.org/officeDocument/2006/relationships/image" Target="../media/image3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24" Type="http://schemas.openxmlformats.org/officeDocument/2006/relationships/image" Target="../media/image21.svg"/><Relationship Id="rId23" Type="http://schemas.openxmlformats.org/officeDocument/2006/relationships/image" Target="../media/image11.png"/><Relationship Id="rId28" Type="http://schemas.openxmlformats.org/officeDocument/2006/relationships/image" Target="../media/image89.svg"/><Relationship Id="rId9" Type="http://schemas.openxmlformats.org/officeDocument/2006/relationships/image" Target="../media/image10.png"/><Relationship Id="rId22" Type="http://schemas.openxmlformats.org/officeDocument/2006/relationships/image" Target="../media/image123.png"/><Relationship Id="rId14" Type="http://schemas.openxmlformats.org/officeDocument/2006/relationships/image" Target="../media/image13.svg"/><Relationship Id="rId27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8778806">
            <a:off x="10825518" y="1692785"/>
            <a:ext cx="3417955" cy="4186805"/>
          </a:xfrm>
          <a:custGeom>
            <a:avLst/>
            <a:gdLst/>
            <a:ahLst/>
            <a:cxnLst/>
            <a:rect l="l" t="t" r="r" b="b"/>
            <a:pathLst>
              <a:path w="5126933" h="6280207">
                <a:moveTo>
                  <a:pt x="0" y="0"/>
                </a:moveTo>
                <a:lnTo>
                  <a:pt x="5126933" y="0"/>
                </a:lnTo>
                <a:lnTo>
                  <a:pt x="5126933" y="6280207"/>
                </a:lnTo>
                <a:lnTo>
                  <a:pt x="0" y="6280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802896" y="996905"/>
            <a:ext cx="11377774" cy="4607999"/>
          </a:xfrm>
          <a:custGeom>
            <a:avLst/>
            <a:gdLst/>
            <a:ahLst/>
            <a:cxnLst/>
            <a:rect l="l" t="t" r="r" b="b"/>
            <a:pathLst>
              <a:path w="17066661" h="6911998">
                <a:moveTo>
                  <a:pt x="0" y="0"/>
                </a:moveTo>
                <a:lnTo>
                  <a:pt x="17066662" y="0"/>
                </a:lnTo>
                <a:lnTo>
                  <a:pt x="17066662" y="6911998"/>
                </a:lnTo>
                <a:lnTo>
                  <a:pt x="0" y="69119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 rot="466622">
            <a:off x="8311117" y="-91275"/>
            <a:ext cx="2291499" cy="2662057"/>
            <a:chOff x="0" y="0"/>
            <a:chExt cx="546608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552084">
            <a:off x="8282595" y="4402744"/>
            <a:ext cx="2291499" cy="2662057"/>
            <a:chOff x="0" y="0"/>
            <a:chExt cx="54660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488171">
            <a:off x="5607304" y="5319854"/>
            <a:ext cx="2291499" cy="2662057"/>
            <a:chOff x="0" y="0"/>
            <a:chExt cx="546608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0" name="Freeform 20"/>
          <p:cNvSpPr/>
          <p:nvPr/>
        </p:nvSpPr>
        <p:spPr>
          <a:xfrm rot="527162">
            <a:off x="6031414" y="5561072"/>
            <a:ext cx="1227884" cy="1696558"/>
          </a:xfrm>
          <a:custGeom>
            <a:avLst/>
            <a:gdLst/>
            <a:ahLst/>
            <a:cxnLst/>
            <a:rect l="l" t="t" r="r" b="b"/>
            <a:pathLst>
              <a:path w="1841826" h="2544837">
                <a:moveTo>
                  <a:pt x="0" y="0"/>
                </a:moveTo>
                <a:lnTo>
                  <a:pt x="1841826" y="0"/>
                </a:lnTo>
                <a:lnTo>
                  <a:pt x="1841826" y="2544837"/>
                </a:lnTo>
                <a:lnTo>
                  <a:pt x="0" y="254483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>
            <a:grpSpLocks noChangeAspect="1"/>
          </p:cNvGrpSpPr>
          <p:nvPr/>
        </p:nvGrpSpPr>
        <p:grpSpPr>
          <a:xfrm rot="466622">
            <a:off x="11046251" y="5130706"/>
            <a:ext cx="2291499" cy="2662057"/>
            <a:chOff x="0" y="0"/>
            <a:chExt cx="546608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6" name="Freeform 26"/>
          <p:cNvSpPr/>
          <p:nvPr/>
        </p:nvSpPr>
        <p:spPr>
          <a:xfrm rot="-651654">
            <a:off x="8488649" y="4655058"/>
            <a:ext cx="1879391" cy="1794994"/>
          </a:xfrm>
          <a:custGeom>
            <a:avLst/>
            <a:gdLst/>
            <a:ahLst/>
            <a:cxnLst/>
            <a:rect l="l" t="t" r="r" b="b"/>
            <a:pathLst>
              <a:path w="2819086" h="2692491">
                <a:moveTo>
                  <a:pt x="0" y="0"/>
                </a:moveTo>
                <a:lnTo>
                  <a:pt x="2819086" y="0"/>
                </a:lnTo>
                <a:lnTo>
                  <a:pt x="2819086" y="2692491"/>
                </a:lnTo>
                <a:lnTo>
                  <a:pt x="0" y="2692491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859878" y="2173701"/>
            <a:ext cx="2513429" cy="2909528"/>
          </a:xfrm>
          <a:custGeom>
            <a:avLst/>
            <a:gdLst/>
            <a:ahLst/>
            <a:cxnLst/>
            <a:rect l="l" t="t" r="r" b="b"/>
            <a:pathLst>
              <a:path w="3770144" h="4364292">
                <a:moveTo>
                  <a:pt x="0" y="0"/>
                </a:moveTo>
                <a:lnTo>
                  <a:pt x="3770143" y="0"/>
                </a:lnTo>
                <a:lnTo>
                  <a:pt x="3770143" y="4364293"/>
                </a:lnTo>
                <a:lnTo>
                  <a:pt x="0" y="43642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>
            <a:grpSpLocks noChangeAspect="1"/>
          </p:cNvGrpSpPr>
          <p:nvPr/>
        </p:nvGrpSpPr>
        <p:grpSpPr>
          <a:xfrm rot="-62620">
            <a:off x="10942293" y="-852581"/>
            <a:ext cx="2291499" cy="2662057"/>
            <a:chOff x="0" y="0"/>
            <a:chExt cx="546608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10012486" y="2438931"/>
            <a:ext cx="1843667" cy="1698479"/>
          </a:xfrm>
          <a:custGeom>
            <a:avLst/>
            <a:gdLst/>
            <a:ahLst/>
            <a:cxnLst/>
            <a:rect l="l" t="t" r="r" b="b"/>
            <a:pathLst>
              <a:path w="2765501" h="2547718">
                <a:moveTo>
                  <a:pt x="0" y="0"/>
                </a:moveTo>
                <a:lnTo>
                  <a:pt x="2765502" y="0"/>
                </a:lnTo>
                <a:lnTo>
                  <a:pt x="2765502" y="2547718"/>
                </a:lnTo>
                <a:lnTo>
                  <a:pt x="0" y="2547718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448117">
            <a:off x="8583846" y="76294"/>
            <a:ext cx="1718974" cy="1841221"/>
          </a:xfrm>
          <a:custGeom>
            <a:avLst/>
            <a:gdLst/>
            <a:ahLst/>
            <a:cxnLst/>
            <a:rect l="l" t="t" r="r" b="b"/>
            <a:pathLst>
              <a:path w="2578461" h="2761831">
                <a:moveTo>
                  <a:pt x="0" y="0"/>
                </a:moveTo>
                <a:lnTo>
                  <a:pt x="2578460" y="0"/>
                </a:lnTo>
                <a:lnTo>
                  <a:pt x="2578460" y="2761832"/>
                </a:lnTo>
                <a:lnTo>
                  <a:pt x="0" y="2761832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 t="-11309"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1360680" y="-991174"/>
            <a:ext cx="1173815" cy="2110230"/>
          </a:xfrm>
          <a:custGeom>
            <a:avLst/>
            <a:gdLst/>
            <a:ahLst/>
            <a:cxnLst/>
            <a:rect l="l" t="t" r="r" b="b"/>
            <a:pathLst>
              <a:path w="1760723" h="3165345">
                <a:moveTo>
                  <a:pt x="0" y="0"/>
                </a:moveTo>
                <a:lnTo>
                  <a:pt x="1760723" y="0"/>
                </a:lnTo>
                <a:lnTo>
                  <a:pt x="1760723" y="3165344"/>
                </a:lnTo>
                <a:lnTo>
                  <a:pt x="0" y="316534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456782">
            <a:off x="11236137" y="5459161"/>
            <a:ext cx="1423035" cy="2743200"/>
          </a:xfrm>
          <a:custGeom>
            <a:avLst/>
            <a:gdLst/>
            <a:ahLst/>
            <a:cxnLst/>
            <a:rect l="l" t="t" r="r" b="b"/>
            <a:pathLst>
              <a:path w="2134553" h="4114800">
                <a:moveTo>
                  <a:pt x="0" y="0"/>
                </a:moveTo>
                <a:lnTo>
                  <a:pt x="2134552" y="0"/>
                </a:lnTo>
                <a:lnTo>
                  <a:pt x="21345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705895" y="4092304"/>
            <a:ext cx="7400783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334" dirty="0">
                <a:solidFill>
                  <a:srgbClr val="000000"/>
                </a:solidFill>
                <a:latin typeface="Egyptian Slate" panose="020B0604020202020204" charset="0"/>
                <a:ea typeface="Special Elite"/>
                <a:cs typeface="Special Elite"/>
                <a:sym typeface="Special Elite"/>
              </a:rPr>
              <a:t>Processing and Exhibiting Sensitive Medical Materials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05895" y="2180207"/>
            <a:ext cx="7662065" cy="187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34"/>
              </a:lnSpc>
            </a:pPr>
            <a:r>
              <a:rPr lang="en-US" sz="6400" b="1" dirty="0">
                <a:solidFill>
                  <a:srgbClr val="000000"/>
                </a:solidFill>
                <a:latin typeface="Corbel Light" panose="020B0303020204020204" pitchFamily="34" charset="0"/>
                <a:ea typeface="Special Elite"/>
                <a:cs typeface="Special Elite"/>
                <a:sym typeface="Special Elite"/>
              </a:rPr>
              <a:t>WARNING! </a:t>
            </a:r>
          </a:p>
          <a:p>
            <a:pPr>
              <a:lnSpc>
                <a:spcPts val="7334"/>
              </a:lnSpc>
            </a:pPr>
            <a:r>
              <a:rPr lang="en-US" sz="6400" b="1" dirty="0">
                <a:solidFill>
                  <a:srgbClr val="000000"/>
                </a:solidFill>
                <a:latin typeface="Corbel Light" panose="020B0303020204020204" pitchFamily="34" charset="0"/>
                <a:ea typeface="Special Elite"/>
                <a:cs typeface="Special Elite"/>
                <a:sym typeface="Special Elite"/>
              </a:rPr>
              <a:t>GRAPHIC CONTENT: </a:t>
            </a:r>
          </a:p>
        </p:txBody>
      </p:sp>
      <p:sp>
        <p:nvSpPr>
          <p:cNvPr id="39" name="Freeform 39"/>
          <p:cNvSpPr/>
          <p:nvPr/>
        </p:nvSpPr>
        <p:spPr>
          <a:xfrm rot="8778806">
            <a:off x="10734017" y="1389028"/>
            <a:ext cx="3417955" cy="4186805"/>
          </a:xfrm>
          <a:custGeom>
            <a:avLst/>
            <a:gdLst/>
            <a:ahLst/>
            <a:cxnLst/>
            <a:rect l="l" t="t" r="r" b="b"/>
            <a:pathLst>
              <a:path w="5126933" h="6280207">
                <a:moveTo>
                  <a:pt x="0" y="0"/>
                </a:moveTo>
                <a:lnTo>
                  <a:pt x="5126933" y="0"/>
                </a:lnTo>
                <a:lnTo>
                  <a:pt x="5126933" y="6280207"/>
                </a:lnTo>
                <a:lnTo>
                  <a:pt x="0" y="6280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0" name="AutoShape 40"/>
          <p:cNvSpPr/>
          <p:nvPr/>
        </p:nvSpPr>
        <p:spPr>
          <a:xfrm>
            <a:off x="9383674" y="193430"/>
            <a:ext cx="1808577" cy="2707324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AutoShape 41"/>
          <p:cNvSpPr/>
          <p:nvPr/>
        </p:nvSpPr>
        <p:spPr>
          <a:xfrm>
            <a:off x="6753053" y="5320735"/>
            <a:ext cx="3719387" cy="1088616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42"/>
          <p:cNvSpPr/>
          <p:nvPr/>
        </p:nvSpPr>
        <p:spPr>
          <a:xfrm flipH="1">
            <a:off x="2558060" y="5320735"/>
            <a:ext cx="4302489" cy="1537265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43"/>
          <p:cNvSpPr/>
          <p:nvPr/>
        </p:nvSpPr>
        <p:spPr>
          <a:xfrm flipH="1">
            <a:off x="10415192" y="4836084"/>
            <a:ext cx="2119303" cy="157326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flipH="1" flipV="1">
            <a:off x="11192252" y="2900754"/>
            <a:ext cx="1936821" cy="292094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 flipH="1" flipV="1">
            <a:off x="5276413" y="-112751"/>
            <a:ext cx="4208861" cy="407781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Freeform 46"/>
          <p:cNvSpPr/>
          <p:nvPr/>
        </p:nvSpPr>
        <p:spPr>
          <a:xfrm>
            <a:off x="6672173" y="4987909"/>
            <a:ext cx="322313" cy="531651"/>
          </a:xfrm>
          <a:custGeom>
            <a:avLst/>
            <a:gdLst/>
            <a:ahLst/>
            <a:cxnLst/>
            <a:rect l="l" t="t" r="r" b="b"/>
            <a:pathLst>
              <a:path w="483470" h="797477">
                <a:moveTo>
                  <a:pt x="0" y="0"/>
                </a:moveTo>
                <a:lnTo>
                  <a:pt x="483471" y="0"/>
                </a:lnTo>
                <a:lnTo>
                  <a:pt x="483471" y="797477"/>
                </a:lnTo>
                <a:lnTo>
                  <a:pt x="0" y="797477"/>
                </a:lnTo>
                <a:lnTo>
                  <a:pt x="0" y="0"/>
                </a:lnTo>
                <a:close/>
              </a:path>
            </a:pathLst>
          </a:custGeom>
          <a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7" name="Freeform 47"/>
          <p:cNvSpPr/>
          <p:nvPr/>
        </p:nvSpPr>
        <p:spPr>
          <a:xfrm>
            <a:off x="10911890" y="2398931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0" y="0"/>
                </a:moveTo>
                <a:lnTo>
                  <a:pt x="614107" y="0"/>
                </a:lnTo>
                <a:lnTo>
                  <a:pt x="614107" y="886797"/>
                </a:lnTo>
                <a:lnTo>
                  <a:pt x="0" y="886797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8" name="Freeform 48"/>
          <p:cNvSpPr/>
          <p:nvPr/>
        </p:nvSpPr>
        <p:spPr>
          <a:xfrm flipH="1">
            <a:off x="9178972" y="-112752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614108" y="0"/>
                </a:moveTo>
                <a:lnTo>
                  <a:pt x="0" y="0"/>
                </a:lnTo>
                <a:lnTo>
                  <a:pt x="0" y="886798"/>
                </a:lnTo>
                <a:lnTo>
                  <a:pt x="614108" y="886798"/>
                </a:lnTo>
                <a:lnTo>
                  <a:pt x="614108" y="0"/>
                </a:lnTo>
                <a:close/>
              </a:path>
            </a:pathLst>
          </a:custGeom>
          <a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Freeform 49"/>
          <p:cNvSpPr/>
          <p:nvPr/>
        </p:nvSpPr>
        <p:spPr>
          <a:xfrm flipH="1">
            <a:off x="10210490" y="5986359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614108" y="0"/>
                </a:moveTo>
                <a:lnTo>
                  <a:pt x="0" y="0"/>
                </a:lnTo>
                <a:lnTo>
                  <a:pt x="0" y="886798"/>
                </a:lnTo>
                <a:lnTo>
                  <a:pt x="614108" y="886798"/>
                </a:lnTo>
                <a:lnTo>
                  <a:pt x="614108" y="0"/>
                </a:lnTo>
                <a:close/>
              </a:path>
            </a:pathLst>
          </a:custGeom>
          <a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7339529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256300">
            <a:off x="-2131866" y="716923"/>
            <a:ext cx="11531598" cy="8922574"/>
          </a:xfrm>
          <a:custGeom>
            <a:avLst/>
            <a:gdLst/>
            <a:ahLst/>
            <a:cxnLst/>
            <a:rect l="l" t="t" r="r" b="b"/>
            <a:pathLst>
              <a:path w="17297397" h="13383861">
                <a:moveTo>
                  <a:pt x="0" y="0"/>
                </a:moveTo>
                <a:lnTo>
                  <a:pt x="17297397" y="0"/>
                </a:lnTo>
                <a:lnTo>
                  <a:pt x="17297397" y="13383861"/>
                </a:lnTo>
                <a:lnTo>
                  <a:pt x="0" y="13383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594929" y="762110"/>
            <a:ext cx="2897058" cy="4663272"/>
          </a:xfrm>
          <a:custGeom>
            <a:avLst/>
            <a:gdLst/>
            <a:ahLst/>
            <a:cxnLst/>
            <a:rect l="l" t="t" r="r" b="b"/>
            <a:pathLst>
              <a:path w="4345587" h="6994908">
                <a:moveTo>
                  <a:pt x="0" y="0"/>
                </a:moveTo>
                <a:lnTo>
                  <a:pt x="4345587" y="0"/>
                </a:lnTo>
                <a:lnTo>
                  <a:pt x="4345587" y="6994908"/>
                </a:lnTo>
                <a:lnTo>
                  <a:pt x="0" y="69949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334983" y="2779717"/>
            <a:ext cx="2580387" cy="2831701"/>
          </a:xfrm>
          <a:custGeom>
            <a:avLst/>
            <a:gdLst/>
            <a:ahLst/>
            <a:cxnLst/>
            <a:rect l="l" t="t" r="r" b="b"/>
            <a:pathLst>
              <a:path w="3870581" h="4247551">
                <a:moveTo>
                  <a:pt x="0" y="0"/>
                </a:moveTo>
                <a:lnTo>
                  <a:pt x="3870581" y="0"/>
                </a:lnTo>
                <a:lnTo>
                  <a:pt x="3870581" y="4247551"/>
                </a:lnTo>
                <a:lnTo>
                  <a:pt x="0" y="4247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898008" y="5290447"/>
            <a:ext cx="3630857" cy="2219361"/>
          </a:xfrm>
          <a:custGeom>
            <a:avLst/>
            <a:gdLst/>
            <a:ahLst/>
            <a:cxnLst/>
            <a:rect l="l" t="t" r="r" b="b"/>
            <a:pathLst>
              <a:path w="5446286" h="3329042">
                <a:moveTo>
                  <a:pt x="0" y="0"/>
                </a:moveTo>
                <a:lnTo>
                  <a:pt x="5446286" y="0"/>
                </a:lnTo>
                <a:lnTo>
                  <a:pt x="5446286" y="3329043"/>
                </a:lnTo>
                <a:lnTo>
                  <a:pt x="0" y="3329043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22" name="AutoShape 22"/>
          <p:cNvSpPr/>
          <p:nvPr/>
        </p:nvSpPr>
        <p:spPr>
          <a:xfrm flipH="1" flipV="1">
            <a:off x="9491987" y="-114790"/>
            <a:ext cx="1513528" cy="100036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 flipH="1">
            <a:off x="11018985" y="558852"/>
            <a:ext cx="1763450" cy="279296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Freeform 24"/>
          <p:cNvSpPr/>
          <p:nvPr/>
        </p:nvSpPr>
        <p:spPr>
          <a:xfrm>
            <a:off x="10844358" y="496285"/>
            <a:ext cx="322313" cy="531651"/>
          </a:xfrm>
          <a:custGeom>
            <a:avLst/>
            <a:gdLst/>
            <a:ahLst/>
            <a:cxnLst/>
            <a:rect l="l" t="t" r="r" b="b"/>
            <a:pathLst>
              <a:path w="483470" h="797477">
                <a:moveTo>
                  <a:pt x="0" y="0"/>
                </a:moveTo>
                <a:lnTo>
                  <a:pt x="483470" y="0"/>
                </a:lnTo>
                <a:lnTo>
                  <a:pt x="483470" y="797476"/>
                </a:lnTo>
                <a:lnTo>
                  <a:pt x="0" y="797476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AutoShape 25"/>
          <p:cNvSpPr/>
          <p:nvPr/>
        </p:nvSpPr>
        <p:spPr>
          <a:xfrm flipH="1" flipV="1">
            <a:off x="-69141" y="4663383"/>
            <a:ext cx="1509881" cy="3017635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 flipH="1" flipV="1">
            <a:off x="-822939" y="5608277"/>
            <a:ext cx="2833332" cy="1562440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Freeform 28"/>
          <p:cNvSpPr/>
          <p:nvPr/>
        </p:nvSpPr>
        <p:spPr>
          <a:xfrm>
            <a:off x="686702" y="174881"/>
            <a:ext cx="5206098" cy="2604836"/>
          </a:xfrm>
          <a:custGeom>
            <a:avLst/>
            <a:gdLst/>
            <a:ahLst/>
            <a:cxnLst/>
            <a:rect l="l" t="t" r="r" b="b"/>
            <a:pathLst>
              <a:path w="7208248" h="2730124">
                <a:moveTo>
                  <a:pt x="0" y="0"/>
                </a:moveTo>
                <a:lnTo>
                  <a:pt x="7208248" y="0"/>
                </a:lnTo>
                <a:lnTo>
                  <a:pt x="7208248" y="2730123"/>
                </a:lnTo>
                <a:lnTo>
                  <a:pt x="0" y="273012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203814" y="684918"/>
            <a:ext cx="4601374" cy="1179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20"/>
              </a:lnSpc>
            </a:pPr>
            <a:r>
              <a:rPr lang="en-US" sz="3600" b="1" dirty="0">
                <a:solidFill>
                  <a:srgbClr val="000000"/>
                </a:solidFill>
                <a:latin typeface="Corbel Light" panose="020B0303020204020204" pitchFamily="34" charset="0"/>
                <a:ea typeface="Special Elite"/>
                <a:cs typeface="Special Elite"/>
                <a:sym typeface="Special Elite"/>
              </a:rPr>
              <a:t>DUKE UNIVERSITY </a:t>
            </a:r>
          </a:p>
          <a:p>
            <a:pPr>
              <a:lnSpc>
                <a:spcPts val="3020"/>
              </a:lnSpc>
            </a:pPr>
            <a:r>
              <a:rPr lang="en-US" sz="3600" b="1" dirty="0">
                <a:solidFill>
                  <a:srgbClr val="000000"/>
                </a:solidFill>
                <a:latin typeface="Corbel Light" panose="020B0303020204020204" pitchFamily="34" charset="0"/>
                <a:ea typeface="Special Elite"/>
                <a:cs typeface="Special Elite"/>
                <a:sym typeface="Special Elite"/>
              </a:rPr>
              <a:t>MEDICAL CENTER ARCHIVES</a:t>
            </a: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828" y="767565"/>
            <a:ext cx="2522973" cy="3049747"/>
          </a:xfrm>
          <a:prstGeom prst="rect">
            <a:avLst/>
          </a:prstGeom>
        </p:spPr>
      </p:pic>
      <p:sp>
        <p:nvSpPr>
          <p:cNvPr id="39" name="TextBox 19"/>
          <p:cNvSpPr txBox="1"/>
          <p:nvPr/>
        </p:nvSpPr>
        <p:spPr>
          <a:xfrm>
            <a:off x="3854232" y="5325336"/>
            <a:ext cx="2900250" cy="114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Egyptian Slate" panose="020B0604020202020204" charset="0"/>
              </a:rPr>
              <a:t>Assistant Director for Medical Center Archives &amp; Head of Archives Technical Services</a:t>
            </a:r>
          </a:p>
        </p:txBody>
      </p:sp>
      <p:sp>
        <p:nvSpPr>
          <p:cNvPr id="42" name="TextBox 27"/>
          <p:cNvSpPr txBox="1"/>
          <p:nvPr/>
        </p:nvSpPr>
        <p:spPr>
          <a:xfrm>
            <a:off x="4144483" y="2675161"/>
            <a:ext cx="2439473" cy="861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67" dirty="0">
                <a:solidFill>
                  <a:schemeClr val="bg1"/>
                </a:solidFill>
                <a:latin typeface="Egyptian Slate" panose="020B0604020202020204" charset="0"/>
              </a:rPr>
              <a:t>Archives Research, Outreach, &amp; Education Librarian</a:t>
            </a:r>
          </a:p>
        </p:txBody>
      </p:sp>
      <p:sp>
        <p:nvSpPr>
          <p:cNvPr id="43" name="Freeform 14"/>
          <p:cNvSpPr/>
          <p:nvPr/>
        </p:nvSpPr>
        <p:spPr>
          <a:xfrm rot="21504796" flipV="1">
            <a:off x="5758841" y="3678325"/>
            <a:ext cx="861251" cy="176948"/>
          </a:xfrm>
          <a:custGeom>
            <a:avLst/>
            <a:gdLst/>
            <a:ahLst/>
            <a:cxnLst/>
            <a:rect l="l" t="t" r="r" b="b"/>
            <a:pathLst>
              <a:path w="1291876" h="265422">
                <a:moveTo>
                  <a:pt x="0" y="265422"/>
                </a:moveTo>
                <a:lnTo>
                  <a:pt x="1291876" y="265422"/>
                </a:lnTo>
                <a:lnTo>
                  <a:pt x="1291876" y="0"/>
                </a:lnTo>
                <a:lnTo>
                  <a:pt x="0" y="0"/>
                </a:lnTo>
                <a:lnTo>
                  <a:pt x="0" y="265422"/>
                </a:lnTo>
                <a:close/>
              </a:path>
            </a:pathLst>
          </a:custGeom>
          <a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22"/>
          <p:cNvSpPr/>
          <p:nvPr/>
        </p:nvSpPr>
        <p:spPr>
          <a:xfrm rot="10799999">
            <a:off x="3774327" y="4924144"/>
            <a:ext cx="861251" cy="176948"/>
          </a:xfrm>
          <a:custGeom>
            <a:avLst/>
            <a:gdLst/>
            <a:ahLst/>
            <a:cxnLst/>
            <a:rect l="l" t="t" r="r" b="b"/>
            <a:pathLst>
              <a:path w="1291876" h="265422">
                <a:moveTo>
                  <a:pt x="0" y="0"/>
                </a:moveTo>
                <a:lnTo>
                  <a:pt x="1291876" y="0"/>
                </a:lnTo>
                <a:lnTo>
                  <a:pt x="1291876" y="265422"/>
                </a:lnTo>
                <a:lnTo>
                  <a:pt x="0" y="265422"/>
                </a:lnTo>
                <a:lnTo>
                  <a:pt x="0" y="0"/>
                </a:lnTo>
                <a:close/>
              </a:path>
            </a:pathLst>
          </a:custGeom>
          <a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20"/>
          <p:cNvGrpSpPr/>
          <p:nvPr/>
        </p:nvGrpSpPr>
        <p:grpSpPr>
          <a:xfrm rot="-70708">
            <a:off x="663087" y="3018104"/>
            <a:ext cx="2438400" cy="3256707"/>
            <a:chOff x="-1" y="0"/>
            <a:chExt cx="4876796" cy="6513413"/>
          </a:xfrm>
        </p:grpSpPr>
        <p:pic>
          <p:nvPicPr>
            <p:cNvPr id="41" name="Picture 21"/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" y="0"/>
              <a:ext cx="4876796" cy="6513413"/>
            </a:xfrm>
            <a:prstGeom prst="rect">
              <a:avLst/>
            </a:prstGeom>
          </p:spPr>
        </p:pic>
      </p:grpSp>
      <p:grpSp>
        <p:nvGrpSpPr>
          <p:cNvPr id="63" name="Group 12"/>
          <p:cNvGrpSpPr>
            <a:grpSpLocks noChangeAspect="1"/>
          </p:cNvGrpSpPr>
          <p:nvPr/>
        </p:nvGrpSpPr>
        <p:grpSpPr>
          <a:xfrm>
            <a:off x="519835" y="2802033"/>
            <a:ext cx="3091103" cy="3598095"/>
            <a:chOff x="-2540" y="0"/>
            <a:chExt cx="4312920" cy="5020310"/>
          </a:xfrm>
        </p:grpSpPr>
        <p:sp>
          <p:nvSpPr>
            <p:cNvPr id="65" name="Freeform 14"/>
            <p:cNvSpPr/>
            <p:nvPr/>
          </p:nvSpPr>
          <p:spPr>
            <a:xfrm>
              <a:off x="-2540" y="172720"/>
              <a:ext cx="4295140" cy="4847590"/>
            </a:xfrm>
            <a:custGeom>
              <a:avLst/>
              <a:gdLst/>
              <a:ahLst/>
              <a:cxnLst/>
              <a:rect l="l" t="t" r="r" b="b"/>
              <a:pathLst>
                <a:path w="4295140" h="4847590">
                  <a:moveTo>
                    <a:pt x="3916680" y="127000"/>
                  </a:moveTo>
                  <a:cubicBezTo>
                    <a:pt x="3915410" y="119380"/>
                    <a:pt x="3909060" y="114300"/>
                    <a:pt x="3901440" y="114300"/>
                  </a:cubicBezTo>
                  <a:lnTo>
                    <a:pt x="3792220" y="123190"/>
                  </a:lnTo>
                  <a:lnTo>
                    <a:pt x="3792220" y="13970"/>
                  </a:lnTo>
                  <a:cubicBezTo>
                    <a:pt x="3792220" y="6350"/>
                    <a:pt x="3785870" y="0"/>
                    <a:pt x="3778250" y="0"/>
                  </a:cubicBez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480060" y="4425950"/>
                  </a:lnTo>
                  <a:lnTo>
                    <a:pt x="515620" y="4834890"/>
                  </a:lnTo>
                  <a:cubicBezTo>
                    <a:pt x="515620" y="4842510"/>
                    <a:pt x="523240" y="4847590"/>
                    <a:pt x="530860" y="4847590"/>
                  </a:cubicBezTo>
                  <a:lnTo>
                    <a:pt x="4282440" y="4525010"/>
                  </a:lnTo>
                  <a:cubicBezTo>
                    <a:pt x="4290060" y="4525010"/>
                    <a:pt x="4295140" y="4517390"/>
                    <a:pt x="4295140" y="4511040"/>
                  </a:cubicBezTo>
                  <a:lnTo>
                    <a:pt x="3916680" y="127000"/>
                  </a:lnTo>
                  <a:close/>
                  <a:moveTo>
                    <a:pt x="3581400" y="349250"/>
                  </a:moveTo>
                  <a:lnTo>
                    <a:pt x="3581400" y="3465830"/>
                  </a:lnTo>
                  <a:cubicBezTo>
                    <a:pt x="3581400" y="3473450"/>
                    <a:pt x="3575050" y="3479800"/>
                    <a:pt x="3567430" y="3479800"/>
                  </a:cubicBezTo>
                  <a:lnTo>
                    <a:pt x="571500" y="3479800"/>
                  </a:lnTo>
                  <a:lnTo>
                    <a:pt x="327660" y="642620"/>
                  </a:lnTo>
                  <a:cubicBezTo>
                    <a:pt x="327660" y="635000"/>
                    <a:pt x="332740" y="628650"/>
                    <a:pt x="340360" y="627380"/>
                  </a:cubicBezTo>
                  <a:lnTo>
                    <a:pt x="3581400" y="349250"/>
                  </a:lnTo>
                  <a:close/>
                  <a:moveTo>
                    <a:pt x="186690" y="205740"/>
                  </a:moveTo>
                  <a:lnTo>
                    <a:pt x="2835910" y="205740"/>
                  </a:lnTo>
                  <a:lnTo>
                    <a:pt x="172720" y="434340"/>
                  </a:lnTo>
                  <a:lnTo>
                    <a:pt x="172720" y="219710"/>
                  </a:lnTo>
                  <a:cubicBezTo>
                    <a:pt x="172720" y="212090"/>
                    <a:pt x="179070" y="205740"/>
                    <a:pt x="186690" y="205740"/>
                  </a:cubicBezTo>
                  <a:close/>
                  <a:moveTo>
                    <a:pt x="186690" y="3479800"/>
                  </a:moveTo>
                  <a:cubicBezTo>
                    <a:pt x="179070" y="3479800"/>
                    <a:pt x="172720" y="3473450"/>
                    <a:pt x="172720" y="3465830"/>
                  </a:cubicBezTo>
                  <a:lnTo>
                    <a:pt x="172720" y="854710"/>
                  </a:lnTo>
                  <a:lnTo>
                    <a:pt x="398780" y="3479800"/>
                  </a:lnTo>
                  <a:lnTo>
                    <a:pt x="186690" y="3479800"/>
                  </a:lnTo>
                  <a:close/>
                  <a:moveTo>
                    <a:pt x="3990340" y="3597910"/>
                  </a:moveTo>
                  <a:lnTo>
                    <a:pt x="3792220" y="3614419"/>
                  </a:lnTo>
                  <a:lnTo>
                    <a:pt x="3792220" y="1137919"/>
                  </a:lnTo>
                  <a:lnTo>
                    <a:pt x="4003040" y="3583940"/>
                  </a:lnTo>
                  <a:cubicBezTo>
                    <a:pt x="4003040" y="3591560"/>
                    <a:pt x="3997960" y="3597910"/>
                    <a:pt x="3990340" y="359791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66" name="Freeform 16"/>
            <p:cNvSpPr/>
            <p:nvPr/>
          </p:nvSpPr>
          <p:spPr>
            <a:xfrm>
              <a:off x="1270" y="177800"/>
              <a:ext cx="4305300" cy="4842510"/>
            </a:xfrm>
            <a:custGeom>
              <a:avLst/>
              <a:gdLst/>
              <a:ahLst/>
              <a:cxnLst/>
              <a:rect l="l" t="t" r="r" b="b"/>
              <a:pathLst>
                <a:path w="4305300" h="4842510">
                  <a:moveTo>
                    <a:pt x="3810000" y="1483360"/>
                  </a:moveTo>
                  <a:lnTo>
                    <a:pt x="3991610" y="3581400"/>
                  </a:lnTo>
                  <a:cubicBezTo>
                    <a:pt x="3991610" y="3586480"/>
                    <a:pt x="3990340" y="3590290"/>
                    <a:pt x="3986530" y="3594100"/>
                  </a:cubicBezTo>
                  <a:lnTo>
                    <a:pt x="3990340" y="3594100"/>
                  </a:lnTo>
                  <a:cubicBezTo>
                    <a:pt x="3996690" y="3594100"/>
                    <a:pt x="4001770" y="3587750"/>
                    <a:pt x="4001770" y="3581400"/>
                  </a:cubicBezTo>
                  <a:lnTo>
                    <a:pt x="3810000" y="1380490"/>
                  </a:lnTo>
                  <a:lnTo>
                    <a:pt x="3810000" y="1483360"/>
                  </a:lnTo>
                  <a:close/>
                  <a:moveTo>
                    <a:pt x="3581400" y="209550"/>
                  </a:moveTo>
                  <a:cubicBezTo>
                    <a:pt x="3581400" y="209550"/>
                    <a:pt x="3578860" y="201930"/>
                    <a:pt x="3568700" y="200660"/>
                  </a:cubicBezTo>
                  <a:lnTo>
                    <a:pt x="173990" y="200660"/>
                  </a:lnTo>
                  <a:cubicBezTo>
                    <a:pt x="167640" y="200660"/>
                    <a:pt x="160020" y="203200"/>
                    <a:pt x="160020" y="210820"/>
                  </a:cubicBezTo>
                  <a:lnTo>
                    <a:pt x="162560" y="217170"/>
                  </a:lnTo>
                  <a:cubicBezTo>
                    <a:pt x="165100" y="213360"/>
                    <a:pt x="170180" y="212090"/>
                    <a:pt x="173990" y="212090"/>
                  </a:cubicBezTo>
                  <a:lnTo>
                    <a:pt x="3571240" y="212090"/>
                  </a:lnTo>
                  <a:lnTo>
                    <a:pt x="3571240" y="3463290"/>
                  </a:lnTo>
                  <a:cubicBezTo>
                    <a:pt x="3571240" y="3468370"/>
                    <a:pt x="3568700" y="3472180"/>
                    <a:pt x="3566160" y="3474720"/>
                  </a:cubicBezTo>
                  <a:lnTo>
                    <a:pt x="3569970" y="3474720"/>
                  </a:lnTo>
                  <a:cubicBezTo>
                    <a:pt x="3576320" y="3474720"/>
                    <a:pt x="3581400" y="3469640"/>
                    <a:pt x="3581400" y="3463290"/>
                  </a:cubicBezTo>
                  <a:lnTo>
                    <a:pt x="3581400" y="209550"/>
                  </a:lnTo>
                  <a:close/>
                  <a:moveTo>
                    <a:pt x="4296410" y="4518660"/>
                  </a:moveTo>
                  <a:lnTo>
                    <a:pt x="543560" y="4841240"/>
                  </a:lnTo>
                  <a:lnTo>
                    <a:pt x="529590" y="4842510"/>
                  </a:lnTo>
                  <a:lnTo>
                    <a:pt x="528320" y="4842510"/>
                  </a:lnTo>
                  <a:cubicBezTo>
                    <a:pt x="520700" y="4842510"/>
                    <a:pt x="514350" y="4837430"/>
                    <a:pt x="513080" y="4829810"/>
                  </a:cubicBezTo>
                  <a:lnTo>
                    <a:pt x="511810" y="4815840"/>
                  </a:lnTo>
                  <a:cubicBezTo>
                    <a:pt x="511810" y="4817110"/>
                    <a:pt x="513080" y="4819650"/>
                    <a:pt x="513080" y="4820920"/>
                  </a:cubicBezTo>
                  <a:lnTo>
                    <a:pt x="478790" y="4422140"/>
                  </a:lnTo>
                  <a:lnTo>
                    <a:pt x="13970" y="4422140"/>
                  </a:lnTo>
                  <a:cubicBezTo>
                    <a:pt x="6350" y="4422140"/>
                    <a:pt x="0" y="4415790"/>
                    <a:pt x="0" y="4408170"/>
                  </a:cubicBezTo>
                  <a:lnTo>
                    <a:pt x="0" y="8890"/>
                  </a:lnTo>
                  <a:cubicBezTo>
                    <a:pt x="0" y="5080"/>
                    <a:pt x="1270" y="2540"/>
                    <a:pt x="3810" y="0"/>
                  </a:cubicBezTo>
                  <a:lnTo>
                    <a:pt x="13970" y="8890"/>
                  </a:lnTo>
                  <a:lnTo>
                    <a:pt x="13970" y="4408170"/>
                  </a:lnTo>
                  <a:lnTo>
                    <a:pt x="3790950" y="4408170"/>
                  </a:lnTo>
                  <a:lnTo>
                    <a:pt x="3804920" y="4418330"/>
                  </a:lnTo>
                  <a:cubicBezTo>
                    <a:pt x="3802380" y="4420870"/>
                    <a:pt x="3799840" y="4422140"/>
                    <a:pt x="3796030" y="4422140"/>
                  </a:cubicBezTo>
                  <a:lnTo>
                    <a:pt x="491490" y="4422140"/>
                  </a:lnTo>
                  <a:lnTo>
                    <a:pt x="527050" y="4828540"/>
                  </a:lnTo>
                  <a:lnTo>
                    <a:pt x="4290060" y="4505960"/>
                  </a:lnTo>
                  <a:lnTo>
                    <a:pt x="4305300" y="4514850"/>
                  </a:lnTo>
                  <a:cubicBezTo>
                    <a:pt x="4302760" y="4517390"/>
                    <a:pt x="4300220" y="4518660"/>
                    <a:pt x="4296410" y="4518660"/>
                  </a:cubicBez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67" name="Freeform 17"/>
            <p:cNvSpPr/>
            <p:nvPr/>
          </p:nvSpPr>
          <p:spPr>
            <a:xfrm>
              <a:off x="5080" y="172720"/>
              <a:ext cx="4305300" cy="4519930"/>
            </a:xfrm>
            <a:custGeom>
              <a:avLst/>
              <a:gdLst/>
              <a:ahLst/>
              <a:cxnLst/>
              <a:rect l="l" t="t" r="r" b="b"/>
              <a:pathLst>
                <a:path w="4305300" h="4519930">
                  <a:moveTo>
                    <a:pt x="3573780" y="3478530"/>
                  </a:moveTo>
                  <a:cubicBezTo>
                    <a:pt x="3571240" y="3481070"/>
                    <a:pt x="3567430" y="3483610"/>
                    <a:pt x="3563620" y="3483610"/>
                  </a:cubicBezTo>
                  <a:lnTo>
                    <a:pt x="170180" y="3483610"/>
                  </a:lnTo>
                  <a:cubicBezTo>
                    <a:pt x="163830" y="3483610"/>
                    <a:pt x="160020" y="3479800"/>
                    <a:pt x="157480" y="3474720"/>
                  </a:cubicBezTo>
                  <a:cubicBezTo>
                    <a:pt x="154940" y="3472180"/>
                    <a:pt x="153670" y="3469640"/>
                    <a:pt x="153670" y="3465830"/>
                  </a:cubicBezTo>
                  <a:lnTo>
                    <a:pt x="153670" y="219710"/>
                  </a:lnTo>
                  <a:cubicBezTo>
                    <a:pt x="153670" y="215900"/>
                    <a:pt x="156210" y="212090"/>
                    <a:pt x="158750" y="209550"/>
                  </a:cubicBezTo>
                  <a:lnTo>
                    <a:pt x="167640" y="217170"/>
                  </a:lnTo>
                  <a:lnTo>
                    <a:pt x="167640" y="3465830"/>
                  </a:lnTo>
                  <a:cubicBezTo>
                    <a:pt x="167640" y="3467100"/>
                    <a:pt x="167640" y="3468370"/>
                    <a:pt x="168910" y="3469640"/>
                  </a:cubicBezTo>
                  <a:lnTo>
                    <a:pt x="3563620" y="3469640"/>
                  </a:lnTo>
                  <a:cubicBezTo>
                    <a:pt x="3564890" y="3469640"/>
                    <a:pt x="3566160" y="3468370"/>
                    <a:pt x="3567430" y="3468370"/>
                  </a:cubicBezTo>
                  <a:lnTo>
                    <a:pt x="3573780" y="3478530"/>
                  </a:lnTo>
                  <a:close/>
                  <a:moveTo>
                    <a:pt x="4305300" y="4508500"/>
                  </a:moveTo>
                  <a:cubicBezTo>
                    <a:pt x="4305300" y="4512310"/>
                    <a:pt x="4304030" y="4516120"/>
                    <a:pt x="4298950" y="4519930"/>
                  </a:cubicBezTo>
                  <a:lnTo>
                    <a:pt x="4283710" y="4511040"/>
                  </a:lnTo>
                  <a:lnTo>
                    <a:pt x="3907790" y="132080"/>
                  </a:lnTo>
                  <a:lnTo>
                    <a:pt x="3906520" y="124460"/>
                  </a:lnTo>
                  <a:cubicBezTo>
                    <a:pt x="3906520" y="124460"/>
                    <a:pt x="3906520" y="114300"/>
                    <a:pt x="3893820" y="114300"/>
                  </a:cubicBezTo>
                  <a:lnTo>
                    <a:pt x="3806190" y="121920"/>
                  </a:lnTo>
                  <a:lnTo>
                    <a:pt x="3806190" y="3604260"/>
                  </a:lnTo>
                  <a:lnTo>
                    <a:pt x="3982720" y="3589020"/>
                  </a:lnTo>
                  <a:cubicBezTo>
                    <a:pt x="3983990" y="3589020"/>
                    <a:pt x="3985260" y="3587750"/>
                    <a:pt x="3986530" y="3587750"/>
                  </a:cubicBezTo>
                  <a:lnTo>
                    <a:pt x="3992880" y="3595370"/>
                  </a:lnTo>
                  <a:cubicBezTo>
                    <a:pt x="3990340" y="3599180"/>
                    <a:pt x="3986530" y="3601720"/>
                    <a:pt x="3982720" y="3601720"/>
                  </a:cubicBezTo>
                  <a:lnTo>
                    <a:pt x="3806190" y="3616960"/>
                  </a:lnTo>
                  <a:lnTo>
                    <a:pt x="3806190" y="4413250"/>
                  </a:lnTo>
                  <a:cubicBezTo>
                    <a:pt x="3806190" y="4417060"/>
                    <a:pt x="3803650" y="4420871"/>
                    <a:pt x="3801110" y="4423410"/>
                  </a:cubicBezTo>
                  <a:lnTo>
                    <a:pt x="3785870" y="4413250"/>
                  </a:lnTo>
                  <a:lnTo>
                    <a:pt x="3785870" y="13970"/>
                  </a:lnTo>
                  <a:lnTo>
                    <a:pt x="8890" y="13970"/>
                  </a:lnTo>
                  <a:lnTo>
                    <a:pt x="0" y="5080"/>
                  </a:lnTo>
                  <a:cubicBezTo>
                    <a:pt x="2540" y="2540"/>
                    <a:pt x="6350" y="0"/>
                    <a:pt x="10160" y="0"/>
                  </a:cubicBezTo>
                  <a:lnTo>
                    <a:pt x="3792220" y="0"/>
                  </a:lnTo>
                  <a:cubicBezTo>
                    <a:pt x="3799840" y="0"/>
                    <a:pt x="3806190" y="6350"/>
                    <a:pt x="3806190" y="13970"/>
                  </a:cubicBezTo>
                  <a:lnTo>
                    <a:pt x="3806190" y="101600"/>
                  </a:lnTo>
                  <a:lnTo>
                    <a:pt x="3900170" y="92710"/>
                  </a:lnTo>
                  <a:cubicBezTo>
                    <a:pt x="3900170" y="92710"/>
                    <a:pt x="3923030" y="92710"/>
                    <a:pt x="3926840" y="109220"/>
                  </a:cubicBezTo>
                  <a:lnTo>
                    <a:pt x="3931920" y="171450"/>
                  </a:lnTo>
                  <a:lnTo>
                    <a:pt x="4305300" y="4508500"/>
                  </a:lnTo>
                  <a:close/>
                  <a:moveTo>
                    <a:pt x="3797300" y="15240"/>
                  </a:moveTo>
                  <a:cubicBezTo>
                    <a:pt x="3799840" y="17780"/>
                    <a:pt x="3802380" y="19050"/>
                    <a:pt x="3803650" y="21590"/>
                  </a:cubicBezTo>
                  <a:cubicBezTo>
                    <a:pt x="3802380" y="17780"/>
                    <a:pt x="3799840" y="16510"/>
                    <a:pt x="3797300" y="152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8" name="Freeform 18"/>
            <p:cNvSpPr/>
            <p:nvPr/>
          </p:nvSpPr>
          <p:spPr>
            <a:xfrm>
              <a:off x="3409951" y="0"/>
              <a:ext cx="274319" cy="1045210"/>
            </a:xfrm>
            <a:custGeom>
              <a:avLst/>
              <a:gdLst/>
              <a:ahLst/>
              <a:cxnLst/>
              <a:rect l="l" t="t" r="r" b="b"/>
              <a:pathLst>
                <a:path w="274319" h="1045210">
                  <a:moveTo>
                    <a:pt x="265429" y="966470"/>
                  </a:moveTo>
                  <a:cubicBezTo>
                    <a:pt x="270509" y="953770"/>
                    <a:pt x="273049" y="941070"/>
                    <a:pt x="274319" y="927100"/>
                  </a:cubicBezTo>
                  <a:lnTo>
                    <a:pt x="274319" y="762000"/>
                  </a:lnTo>
                  <a:lnTo>
                    <a:pt x="273049" y="762000"/>
                  </a:lnTo>
                  <a:lnTo>
                    <a:pt x="273049" y="369570"/>
                  </a:lnTo>
                  <a:cubicBezTo>
                    <a:pt x="269239" y="328930"/>
                    <a:pt x="217169" y="298450"/>
                    <a:pt x="184149" y="298450"/>
                  </a:cubicBezTo>
                  <a:lnTo>
                    <a:pt x="152399" y="298450"/>
                  </a:lnTo>
                  <a:cubicBezTo>
                    <a:pt x="102869" y="298450"/>
                    <a:pt x="63499" y="337820"/>
                    <a:pt x="63499" y="387350"/>
                  </a:cubicBezTo>
                  <a:lnTo>
                    <a:pt x="63499" y="852170"/>
                  </a:lnTo>
                  <a:lnTo>
                    <a:pt x="97789" y="852170"/>
                  </a:lnTo>
                  <a:lnTo>
                    <a:pt x="97789" y="387350"/>
                  </a:lnTo>
                  <a:cubicBezTo>
                    <a:pt x="97789" y="356870"/>
                    <a:pt x="121919" y="332740"/>
                    <a:pt x="152399" y="332740"/>
                  </a:cubicBezTo>
                  <a:lnTo>
                    <a:pt x="184149" y="332740"/>
                  </a:lnTo>
                  <a:cubicBezTo>
                    <a:pt x="210819" y="332740"/>
                    <a:pt x="237489" y="360680"/>
                    <a:pt x="238759" y="378460"/>
                  </a:cubicBezTo>
                  <a:lnTo>
                    <a:pt x="238759" y="924560"/>
                  </a:lnTo>
                  <a:cubicBezTo>
                    <a:pt x="238759" y="988060"/>
                    <a:pt x="184149" y="1010920"/>
                    <a:pt x="151129" y="1010920"/>
                  </a:cubicBezTo>
                  <a:lnTo>
                    <a:pt x="151129" y="1012190"/>
                  </a:lnTo>
                  <a:lnTo>
                    <a:pt x="109219" y="1012190"/>
                  </a:lnTo>
                  <a:cubicBezTo>
                    <a:pt x="62229" y="1012190"/>
                    <a:pt x="35559" y="974090"/>
                    <a:pt x="35559" y="927100"/>
                  </a:cubicBezTo>
                  <a:lnTo>
                    <a:pt x="35559" y="118110"/>
                  </a:lnTo>
                  <a:cubicBezTo>
                    <a:pt x="35559" y="71120"/>
                    <a:pt x="73659" y="33020"/>
                    <a:pt x="120649" y="33020"/>
                  </a:cubicBezTo>
                  <a:lnTo>
                    <a:pt x="161290" y="33020"/>
                  </a:lnTo>
                  <a:cubicBezTo>
                    <a:pt x="208280" y="33020"/>
                    <a:pt x="233680" y="74930"/>
                    <a:pt x="233680" y="121920"/>
                  </a:cubicBezTo>
                  <a:lnTo>
                    <a:pt x="233680" y="172720"/>
                  </a:lnTo>
                  <a:lnTo>
                    <a:pt x="265430" y="172720"/>
                  </a:lnTo>
                  <a:lnTo>
                    <a:pt x="266700" y="121920"/>
                  </a:lnTo>
                  <a:cubicBezTo>
                    <a:pt x="266700" y="57150"/>
                    <a:pt x="226060" y="0"/>
                    <a:pt x="160020" y="0"/>
                  </a:cubicBezTo>
                  <a:lnTo>
                    <a:pt x="119380" y="0"/>
                  </a:lnTo>
                  <a:cubicBezTo>
                    <a:pt x="53340" y="0"/>
                    <a:pt x="0" y="53340"/>
                    <a:pt x="0" y="119380"/>
                  </a:cubicBezTo>
                  <a:lnTo>
                    <a:pt x="0" y="925830"/>
                  </a:lnTo>
                  <a:cubicBezTo>
                    <a:pt x="0" y="991870"/>
                    <a:pt x="41910" y="1045210"/>
                    <a:pt x="107950" y="1045210"/>
                  </a:cubicBezTo>
                  <a:lnTo>
                    <a:pt x="152400" y="1045210"/>
                  </a:lnTo>
                  <a:cubicBezTo>
                    <a:pt x="181610" y="1045210"/>
                    <a:pt x="208280" y="1035050"/>
                    <a:pt x="228600" y="1017270"/>
                  </a:cubicBezTo>
                  <a:cubicBezTo>
                    <a:pt x="242570" y="1005840"/>
                    <a:pt x="254000" y="991870"/>
                    <a:pt x="261620" y="974090"/>
                  </a:cubicBezTo>
                  <a:cubicBezTo>
                    <a:pt x="262890" y="972820"/>
                    <a:pt x="262890" y="970280"/>
                    <a:pt x="264160" y="969010"/>
                  </a:cubicBezTo>
                  <a:cubicBezTo>
                    <a:pt x="265430" y="969010"/>
                    <a:pt x="265430" y="967740"/>
                    <a:pt x="265430" y="966470"/>
                  </a:cubicBezTo>
                  <a:close/>
                </a:path>
              </a:pathLst>
            </a:custGeom>
            <a:solidFill>
              <a:srgbClr val="A99D9D"/>
            </a:solidFill>
          </p:spPr>
        </p:sp>
        <p:sp>
          <p:nvSpPr>
            <p:cNvPr id="69" name="Freeform 19"/>
            <p:cNvSpPr/>
            <p:nvPr/>
          </p:nvSpPr>
          <p:spPr>
            <a:xfrm>
              <a:off x="3415028" y="15240"/>
              <a:ext cx="266700" cy="1032510"/>
            </a:xfrm>
            <a:custGeom>
              <a:avLst/>
              <a:gdLst/>
              <a:ahLst/>
              <a:cxnLst/>
              <a:rect l="l" t="t" r="r" b="b"/>
              <a:pathLst>
                <a:path w="266700" h="1032510">
                  <a:moveTo>
                    <a:pt x="261622" y="749300"/>
                  </a:moveTo>
                  <a:lnTo>
                    <a:pt x="261622" y="723900"/>
                  </a:lnTo>
                  <a:cubicBezTo>
                    <a:pt x="259082" y="598170"/>
                    <a:pt x="257812" y="490220"/>
                    <a:pt x="256542" y="364490"/>
                  </a:cubicBezTo>
                  <a:lnTo>
                    <a:pt x="256542" y="358140"/>
                  </a:lnTo>
                  <a:lnTo>
                    <a:pt x="252732" y="359410"/>
                  </a:lnTo>
                  <a:lnTo>
                    <a:pt x="252732" y="364490"/>
                  </a:lnTo>
                  <a:lnTo>
                    <a:pt x="250192" y="521970"/>
                  </a:lnTo>
                  <a:lnTo>
                    <a:pt x="246382" y="695960"/>
                  </a:lnTo>
                  <a:lnTo>
                    <a:pt x="245112" y="745490"/>
                  </a:lnTo>
                  <a:lnTo>
                    <a:pt x="245112" y="750570"/>
                  </a:lnTo>
                  <a:lnTo>
                    <a:pt x="242572" y="872490"/>
                  </a:lnTo>
                  <a:cubicBezTo>
                    <a:pt x="242572" y="887730"/>
                    <a:pt x="242572" y="901700"/>
                    <a:pt x="241302" y="916940"/>
                  </a:cubicBezTo>
                  <a:cubicBezTo>
                    <a:pt x="240032" y="927100"/>
                    <a:pt x="238762" y="935990"/>
                    <a:pt x="234952" y="944880"/>
                  </a:cubicBezTo>
                  <a:cubicBezTo>
                    <a:pt x="232412" y="949960"/>
                    <a:pt x="231142" y="955040"/>
                    <a:pt x="227332" y="960120"/>
                  </a:cubicBezTo>
                  <a:cubicBezTo>
                    <a:pt x="218442" y="972820"/>
                    <a:pt x="207012" y="982980"/>
                    <a:pt x="193042" y="989330"/>
                  </a:cubicBezTo>
                  <a:cubicBezTo>
                    <a:pt x="182882" y="994410"/>
                    <a:pt x="162562" y="1000760"/>
                    <a:pt x="148592" y="1003300"/>
                  </a:cubicBezTo>
                  <a:lnTo>
                    <a:pt x="104142" y="1003300"/>
                  </a:lnTo>
                  <a:lnTo>
                    <a:pt x="90172" y="1002030"/>
                  </a:lnTo>
                  <a:cubicBezTo>
                    <a:pt x="85092" y="1000760"/>
                    <a:pt x="81281" y="999490"/>
                    <a:pt x="76202" y="998220"/>
                  </a:cubicBezTo>
                  <a:cubicBezTo>
                    <a:pt x="58422" y="991870"/>
                    <a:pt x="53342" y="980440"/>
                    <a:pt x="41911" y="963930"/>
                  </a:cubicBezTo>
                  <a:cubicBezTo>
                    <a:pt x="36831" y="955040"/>
                    <a:pt x="31752" y="947420"/>
                    <a:pt x="29211" y="937260"/>
                  </a:cubicBezTo>
                  <a:lnTo>
                    <a:pt x="26671" y="929640"/>
                  </a:lnTo>
                  <a:cubicBezTo>
                    <a:pt x="26671" y="927100"/>
                    <a:pt x="26671" y="925830"/>
                    <a:pt x="25401" y="923290"/>
                  </a:cubicBezTo>
                  <a:lnTo>
                    <a:pt x="24131" y="916940"/>
                  </a:lnTo>
                  <a:lnTo>
                    <a:pt x="24131" y="909320"/>
                  </a:lnTo>
                  <a:lnTo>
                    <a:pt x="22861" y="855980"/>
                  </a:lnTo>
                  <a:lnTo>
                    <a:pt x="21591" y="749300"/>
                  </a:lnTo>
                  <a:lnTo>
                    <a:pt x="17781" y="537210"/>
                  </a:lnTo>
                  <a:cubicBezTo>
                    <a:pt x="16511" y="466090"/>
                    <a:pt x="15241" y="394970"/>
                    <a:pt x="15241" y="325120"/>
                  </a:cubicBezTo>
                  <a:cubicBezTo>
                    <a:pt x="13971" y="254000"/>
                    <a:pt x="13971" y="182880"/>
                    <a:pt x="13971" y="111760"/>
                  </a:cubicBezTo>
                  <a:cubicBezTo>
                    <a:pt x="13971" y="104140"/>
                    <a:pt x="15241" y="91440"/>
                    <a:pt x="16511" y="81280"/>
                  </a:cubicBezTo>
                  <a:lnTo>
                    <a:pt x="21591" y="66040"/>
                  </a:lnTo>
                  <a:cubicBezTo>
                    <a:pt x="22861" y="60960"/>
                    <a:pt x="26671" y="55880"/>
                    <a:pt x="29211" y="52070"/>
                  </a:cubicBezTo>
                  <a:cubicBezTo>
                    <a:pt x="40641" y="33020"/>
                    <a:pt x="57151" y="17780"/>
                    <a:pt x="76201" y="8890"/>
                  </a:cubicBezTo>
                  <a:cubicBezTo>
                    <a:pt x="86361" y="5080"/>
                    <a:pt x="100331" y="1270"/>
                    <a:pt x="107951" y="1270"/>
                  </a:cubicBezTo>
                  <a:lnTo>
                    <a:pt x="114301" y="0"/>
                  </a:lnTo>
                  <a:lnTo>
                    <a:pt x="156211" y="0"/>
                  </a:lnTo>
                  <a:lnTo>
                    <a:pt x="109221" y="0"/>
                  </a:lnTo>
                  <a:cubicBezTo>
                    <a:pt x="95251" y="1270"/>
                    <a:pt x="81281" y="5080"/>
                    <a:pt x="68581" y="11430"/>
                  </a:cubicBezTo>
                  <a:cubicBezTo>
                    <a:pt x="43181" y="24130"/>
                    <a:pt x="22861" y="49530"/>
                    <a:pt x="15241" y="77470"/>
                  </a:cubicBezTo>
                  <a:cubicBezTo>
                    <a:pt x="11431" y="91440"/>
                    <a:pt x="11431" y="106680"/>
                    <a:pt x="10161" y="123190"/>
                  </a:cubicBezTo>
                  <a:lnTo>
                    <a:pt x="8891" y="171450"/>
                  </a:lnTo>
                  <a:lnTo>
                    <a:pt x="6350" y="365760"/>
                  </a:lnTo>
                  <a:cubicBezTo>
                    <a:pt x="5080" y="495300"/>
                    <a:pt x="1270" y="624840"/>
                    <a:pt x="1270" y="755650"/>
                  </a:cubicBezTo>
                  <a:lnTo>
                    <a:pt x="0" y="853440"/>
                  </a:lnTo>
                  <a:lnTo>
                    <a:pt x="0" y="901700"/>
                  </a:lnTo>
                  <a:cubicBezTo>
                    <a:pt x="0" y="918210"/>
                    <a:pt x="0" y="934720"/>
                    <a:pt x="6350" y="949960"/>
                  </a:cubicBezTo>
                  <a:cubicBezTo>
                    <a:pt x="16510" y="980440"/>
                    <a:pt x="27941" y="1007110"/>
                    <a:pt x="57150" y="1021080"/>
                  </a:cubicBezTo>
                  <a:cubicBezTo>
                    <a:pt x="71120" y="1027430"/>
                    <a:pt x="87630" y="1031240"/>
                    <a:pt x="104141" y="1032510"/>
                  </a:cubicBezTo>
                  <a:lnTo>
                    <a:pt x="151131" y="1032510"/>
                  </a:lnTo>
                  <a:cubicBezTo>
                    <a:pt x="182881" y="1031240"/>
                    <a:pt x="213361" y="1017270"/>
                    <a:pt x="234951" y="995680"/>
                  </a:cubicBezTo>
                  <a:cubicBezTo>
                    <a:pt x="246381" y="985520"/>
                    <a:pt x="254001" y="971550"/>
                    <a:pt x="259081" y="957580"/>
                  </a:cubicBezTo>
                  <a:cubicBezTo>
                    <a:pt x="264161" y="943610"/>
                    <a:pt x="266701" y="929640"/>
                    <a:pt x="266701" y="913130"/>
                  </a:cubicBezTo>
                  <a:lnTo>
                    <a:pt x="261621" y="749300"/>
                  </a:lnTo>
                  <a:close/>
                </a:path>
              </a:pathLst>
            </a:custGeom>
            <a:solidFill>
              <a:srgbClr val="E2DADA"/>
            </a:solidFill>
          </p:spPr>
        </p:sp>
      </p:grpSp>
      <p:sp>
        <p:nvSpPr>
          <p:cNvPr id="62" name="TextBox 13"/>
          <p:cNvSpPr txBox="1"/>
          <p:nvPr/>
        </p:nvSpPr>
        <p:spPr>
          <a:xfrm rot="21510556">
            <a:off x="993936" y="5632958"/>
            <a:ext cx="166679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 dirty="0">
                <a:solidFill>
                  <a:srgbClr val="000000"/>
                </a:solidFill>
                <a:latin typeface="Egyptian Slate" panose="020B0604020202020204" charset="0"/>
              </a:rPr>
              <a:t>Lucy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333162" y="643775"/>
            <a:ext cx="3091103" cy="3598095"/>
            <a:chOff x="-2540" y="0"/>
            <a:chExt cx="4312920" cy="5020310"/>
          </a:xfrm>
        </p:grpSpPr>
        <p:sp>
          <p:nvSpPr>
            <p:cNvPr id="14" name="Freeform 14"/>
            <p:cNvSpPr/>
            <p:nvPr/>
          </p:nvSpPr>
          <p:spPr>
            <a:xfrm>
              <a:off x="-2540" y="172720"/>
              <a:ext cx="4295140" cy="4847590"/>
            </a:xfrm>
            <a:custGeom>
              <a:avLst/>
              <a:gdLst/>
              <a:ahLst/>
              <a:cxnLst/>
              <a:rect l="l" t="t" r="r" b="b"/>
              <a:pathLst>
                <a:path w="4295140" h="4847590">
                  <a:moveTo>
                    <a:pt x="3916680" y="127000"/>
                  </a:moveTo>
                  <a:cubicBezTo>
                    <a:pt x="3915410" y="119380"/>
                    <a:pt x="3909060" y="114300"/>
                    <a:pt x="3901440" y="114300"/>
                  </a:cubicBezTo>
                  <a:lnTo>
                    <a:pt x="3792220" y="123190"/>
                  </a:lnTo>
                  <a:lnTo>
                    <a:pt x="3792220" y="13970"/>
                  </a:lnTo>
                  <a:cubicBezTo>
                    <a:pt x="3792220" y="6350"/>
                    <a:pt x="3785870" y="0"/>
                    <a:pt x="3778250" y="0"/>
                  </a:cubicBez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480060" y="4425950"/>
                  </a:lnTo>
                  <a:lnTo>
                    <a:pt x="515620" y="4834890"/>
                  </a:lnTo>
                  <a:cubicBezTo>
                    <a:pt x="515620" y="4842510"/>
                    <a:pt x="523240" y="4847590"/>
                    <a:pt x="530860" y="4847590"/>
                  </a:cubicBezTo>
                  <a:lnTo>
                    <a:pt x="4282440" y="4525010"/>
                  </a:lnTo>
                  <a:cubicBezTo>
                    <a:pt x="4290060" y="4525010"/>
                    <a:pt x="4295140" y="4517390"/>
                    <a:pt x="4295140" y="4511040"/>
                  </a:cubicBezTo>
                  <a:lnTo>
                    <a:pt x="3916680" y="127000"/>
                  </a:lnTo>
                  <a:close/>
                  <a:moveTo>
                    <a:pt x="3581400" y="349250"/>
                  </a:moveTo>
                  <a:lnTo>
                    <a:pt x="3581400" y="3465830"/>
                  </a:lnTo>
                  <a:cubicBezTo>
                    <a:pt x="3581400" y="3473450"/>
                    <a:pt x="3575050" y="3479800"/>
                    <a:pt x="3567430" y="3479800"/>
                  </a:cubicBezTo>
                  <a:lnTo>
                    <a:pt x="571500" y="3479800"/>
                  </a:lnTo>
                  <a:lnTo>
                    <a:pt x="327660" y="642620"/>
                  </a:lnTo>
                  <a:cubicBezTo>
                    <a:pt x="327660" y="635000"/>
                    <a:pt x="332740" y="628650"/>
                    <a:pt x="340360" y="627380"/>
                  </a:cubicBezTo>
                  <a:lnTo>
                    <a:pt x="3581400" y="349250"/>
                  </a:lnTo>
                  <a:close/>
                  <a:moveTo>
                    <a:pt x="186690" y="205740"/>
                  </a:moveTo>
                  <a:lnTo>
                    <a:pt x="2835910" y="205740"/>
                  </a:lnTo>
                  <a:lnTo>
                    <a:pt x="172720" y="434340"/>
                  </a:lnTo>
                  <a:lnTo>
                    <a:pt x="172720" y="219710"/>
                  </a:lnTo>
                  <a:cubicBezTo>
                    <a:pt x="172720" y="212090"/>
                    <a:pt x="179070" y="205740"/>
                    <a:pt x="186690" y="205740"/>
                  </a:cubicBezTo>
                  <a:close/>
                  <a:moveTo>
                    <a:pt x="186690" y="3479800"/>
                  </a:moveTo>
                  <a:cubicBezTo>
                    <a:pt x="179070" y="3479800"/>
                    <a:pt x="172720" y="3473450"/>
                    <a:pt x="172720" y="3465830"/>
                  </a:cubicBezTo>
                  <a:lnTo>
                    <a:pt x="172720" y="854710"/>
                  </a:lnTo>
                  <a:lnTo>
                    <a:pt x="398780" y="3479800"/>
                  </a:lnTo>
                  <a:lnTo>
                    <a:pt x="186690" y="3479800"/>
                  </a:lnTo>
                  <a:close/>
                  <a:moveTo>
                    <a:pt x="3990340" y="3597910"/>
                  </a:moveTo>
                  <a:lnTo>
                    <a:pt x="3792220" y="3614419"/>
                  </a:lnTo>
                  <a:lnTo>
                    <a:pt x="3792220" y="1137919"/>
                  </a:lnTo>
                  <a:lnTo>
                    <a:pt x="4003040" y="3583940"/>
                  </a:lnTo>
                  <a:cubicBezTo>
                    <a:pt x="4003040" y="3591560"/>
                    <a:pt x="3997960" y="3597910"/>
                    <a:pt x="3990340" y="359791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1270" y="177800"/>
              <a:ext cx="4305300" cy="4842510"/>
            </a:xfrm>
            <a:custGeom>
              <a:avLst/>
              <a:gdLst/>
              <a:ahLst/>
              <a:cxnLst/>
              <a:rect l="l" t="t" r="r" b="b"/>
              <a:pathLst>
                <a:path w="4305300" h="4842510">
                  <a:moveTo>
                    <a:pt x="3810000" y="1483360"/>
                  </a:moveTo>
                  <a:lnTo>
                    <a:pt x="3991610" y="3581400"/>
                  </a:lnTo>
                  <a:cubicBezTo>
                    <a:pt x="3991610" y="3586480"/>
                    <a:pt x="3990340" y="3590290"/>
                    <a:pt x="3986530" y="3594100"/>
                  </a:cubicBezTo>
                  <a:lnTo>
                    <a:pt x="3990340" y="3594100"/>
                  </a:lnTo>
                  <a:cubicBezTo>
                    <a:pt x="3996690" y="3594100"/>
                    <a:pt x="4001770" y="3587750"/>
                    <a:pt x="4001770" y="3581400"/>
                  </a:cubicBezTo>
                  <a:lnTo>
                    <a:pt x="3810000" y="1380490"/>
                  </a:lnTo>
                  <a:lnTo>
                    <a:pt x="3810000" y="1483360"/>
                  </a:lnTo>
                  <a:close/>
                  <a:moveTo>
                    <a:pt x="3581400" y="209550"/>
                  </a:moveTo>
                  <a:cubicBezTo>
                    <a:pt x="3581400" y="209550"/>
                    <a:pt x="3578860" y="201930"/>
                    <a:pt x="3568700" y="200660"/>
                  </a:cubicBezTo>
                  <a:lnTo>
                    <a:pt x="173990" y="200660"/>
                  </a:lnTo>
                  <a:cubicBezTo>
                    <a:pt x="167640" y="200660"/>
                    <a:pt x="160020" y="203200"/>
                    <a:pt x="160020" y="210820"/>
                  </a:cubicBezTo>
                  <a:lnTo>
                    <a:pt x="162560" y="217170"/>
                  </a:lnTo>
                  <a:cubicBezTo>
                    <a:pt x="165100" y="213360"/>
                    <a:pt x="170180" y="212090"/>
                    <a:pt x="173990" y="212090"/>
                  </a:cubicBezTo>
                  <a:lnTo>
                    <a:pt x="3571240" y="212090"/>
                  </a:lnTo>
                  <a:lnTo>
                    <a:pt x="3571240" y="3463290"/>
                  </a:lnTo>
                  <a:cubicBezTo>
                    <a:pt x="3571240" y="3468370"/>
                    <a:pt x="3568700" y="3472180"/>
                    <a:pt x="3566160" y="3474720"/>
                  </a:cubicBezTo>
                  <a:lnTo>
                    <a:pt x="3569970" y="3474720"/>
                  </a:lnTo>
                  <a:cubicBezTo>
                    <a:pt x="3576320" y="3474720"/>
                    <a:pt x="3581400" y="3469640"/>
                    <a:pt x="3581400" y="3463290"/>
                  </a:cubicBezTo>
                  <a:lnTo>
                    <a:pt x="3581400" y="209550"/>
                  </a:lnTo>
                  <a:close/>
                  <a:moveTo>
                    <a:pt x="4296410" y="4518660"/>
                  </a:moveTo>
                  <a:lnTo>
                    <a:pt x="543560" y="4841240"/>
                  </a:lnTo>
                  <a:lnTo>
                    <a:pt x="529590" y="4842510"/>
                  </a:lnTo>
                  <a:lnTo>
                    <a:pt x="528320" y="4842510"/>
                  </a:lnTo>
                  <a:cubicBezTo>
                    <a:pt x="520700" y="4842510"/>
                    <a:pt x="514350" y="4837430"/>
                    <a:pt x="513080" y="4829810"/>
                  </a:cubicBezTo>
                  <a:lnTo>
                    <a:pt x="511810" y="4815840"/>
                  </a:lnTo>
                  <a:cubicBezTo>
                    <a:pt x="511810" y="4817110"/>
                    <a:pt x="513080" y="4819650"/>
                    <a:pt x="513080" y="4820920"/>
                  </a:cubicBezTo>
                  <a:lnTo>
                    <a:pt x="478790" y="4422140"/>
                  </a:lnTo>
                  <a:lnTo>
                    <a:pt x="13970" y="4422140"/>
                  </a:lnTo>
                  <a:cubicBezTo>
                    <a:pt x="6350" y="4422140"/>
                    <a:pt x="0" y="4415790"/>
                    <a:pt x="0" y="4408170"/>
                  </a:cubicBezTo>
                  <a:lnTo>
                    <a:pt x="0" y="8890"/>
                  </a:lnTo>
                  <a:cubicBezTo>
                    <a:pt x="0" y="5080"/>
                    <a:pt x="1270" y="2540"/>
                    <a:pt x="3810" y="0"/>
                  </a:cubicBezTo>
                  <a:lnTo>
                    <a:pt x="13970" y="8890"/>
                  </a:lnTo>
                  <a:lnTo>
                    <a:pt x="13970" y="4408170"/>
                  </a:lnTo>
                  <a:lnTo>
                    <a:pt x="3790950" y="4408170"/>
                  </a:lnTo>
                  <a:lnTo>
                    <a:pt x="3804920" y="4418330"/>
                  </a:lnTo>
                  <a:cubicBezTo>
                    <a:pt x="3802380" y="4420870"/>
                    <a:pt x="3799840" y="4422140"/>
                    <a:pt x="3796030" y="4422140"/>
                  </a:cubicBezTo>
                  <a:lnTo>
                    <a:pt x="491490" y="4422140"/>
                  </a:lnTo>
                  <a:lnTo>
                    <a:pt x="527050" y="4828540"/>
                  </a:lnTo>
                  <a:lnTo>
                    <a:pt x="4290060" y="4505960"/>
                  </a:lnTo>
                  <a:lnTo>
                    <a:pt x="4305300" y="4514850"/>
                  </a:lnTo>
                  <a:cubicBezTo>
                    <a:pt x="4302760" y="4517390"/>
                    <a:pt x="4300220" y="4518660"/>
                    <a:pt x="4296410" y="4518660"/>
                  </a:cubicBez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5080" y="172720"/>
              <a:ext cx="4305300" cy="4519930"/>
            </a:xfrm>
            <a:custGeom>
              <a:avLst/>
              <a:gdLst/>
              <a:ahLst/>
              <a:cxnLst/>
              <a:rect l="l" t="t" r="r" b="b"/>
              <a:pathLst>
                <a:path w="4305300" h="4519930">
                  <a:moveTo>
                    <a:pt x="3573780" y="3478530"/>
                  </a:moveTo>
                  <a:cubicBezTo>
                    <a:pt x="3571240" y="3481070"/>
                    <a:pt x="3567430" y="3483610"/>
                    <a:pt x="3563620" y="3483610"/>
                  </a:cubicBezTo>
                  <a:lnTo>
                    <a:pt x="170180" y="3483610"/>
                  </a:lnTo>
                  <a:cubicBezTo>
                    <a:pt x="163830" y="3483610"/>
                    <a:pt x="160020" y="3479800"/>
                    <a:pt x="157480" y="3474720"/>
                  </a:cubicBezTo>
                  <a:cubicBezTo>
                    <a:pt x="154940" y="3472180"/>
                    <a:pt x="153670" y="3469640"/>
                    <a:pt x="153670" y="3465830"/>
                  </a:cubicBezTo>
                  <a:lnTo>
                    <a:pt x="153670" y="219710"/>
                  </a:lnTo>
                  <a:cubicBezTo>
                    <a:pt x="153670" y="215900"/>
                    <a:pt x="156210" y="212090"/>
                    <a:pt x="158750" y="209550"/>
                  </a:cubicBezTo>
                  <a:lnTo>
                    <a:pt x="167640" y="217170"/>
                  </a:lnTo>
                  <a:lnTo>
                    <a:pt x="167640" y="3465830"/>
                  </a:lnTo>
                  <a:cubicBezTo>
                    <a:pt x="167640" y="3467100"/>
                    <a:pt x="167640" y="3468370"/>
                    <a:pt x="168910" y="3469640"/>
                  </a:cubicBezTo>
                  <a:lnTo>
                    <a:pt x="3563620" y="3469640"/>
                  </a:lnTo>
                  <a:cubicBezTo>
                    <a:pt x="3564890" y="3469640"/>
                    <a:pt x="3566160" y="3468370"/>
                    <a:pt x="3567430" y="3468370"/>
                  </a:cubicBezTo>
                  <a:lnTo>
                    <a:pt x="3573780" y="3478530"/>
                  </a:lnTo>
                  <a:close/>
                  <a:moveTo>
                    <a:pt x="4305300" y="4508500"/>
                  </a:moveTo>
                  <a:cubicBezTo>
                    <a:pt x="4305300" y="4512310"/>
                    <a:pt x="4304030" y="4516120"/>
                    <a:pt x="4298950" y="4519930"/>
                  </a:cubicBezTo>
                  <a:lnTo>
                    <a:pt x="4283710" y="4511040"/>
                  </a:lnTo>
                  <a:lnTo>
                    <a:pt x="3907790" y="132080"/>
                  </a:lnTo>
                  <a:lnTo>
                    <a:pt x="3906520" y="124460"/>
                  </a:lnTo>
                  <a:cubicBezTo>
                    <a:pt x="3906520" y="124460"/>
                    <a:pt x="3906520" y="114300"/>
                    <a:pt x="3893820" y="114300"/>
                  </a:cubicBezTo>
                  <a:lnTo>
                    <a:pt x="3806190" y="121920"/>
                  </a:lnTo>
                  <a:lnTo>
                    <a:pt x="3806190" y="3604260"/>
                  </a:lnTo>
                  <a:lnTo>
                    <a:pt x="3982720" y="3589020"/>
                  </a:lnTo>
                  <a:cubicBezTo>
                    <a:pt x="3983990" y="3589020"/>
                    <a:pt x="3985260" y="3587750"/>
                    <a:pt x="3986530" y="3587750"/>
                  </a:cubicBezTo>
                  <a:lnTo>
                    <a:pt x="3992880" y="3595370"/>
                  </a:lnTo>
                  <a:cubicBezTo>
                    <a:pt x="3990340" y="3599180"/>
                    <a:pt x="3986530" y="3601720"/>
                    <a:pt x="3982720" y="3601720"/>
                  </a:cubicBezTo>
                  <a:lnTo>
                    <a:pt x="3806190" y="3616960"/>
                  </a:lnTo>
                  <a:lnTo>
                    <a:pt x="3806190" y="4413250"/>
                  </a:lnTo>
                  <a:cubicBezTo>
                    <a:pt x="3806190" y="4417060"/>
                    <a:pt x="3803650" y="4420871"/>
                    <a:pt x="3801110" y="4423410"/>
                  </a:cubicBezTo>
                  <a:lnTo>
                    <a:pt x="3785870" y="4413250"/>
                  </a:lnTo>
                  <a:lnTo>
                    <a:pt x="3785870" y="13970"/>
                  </a:lnTo>
                  <a:lnTo>
                    <a:pt x="8890" y="13970"/>
                  </a:lnTo>
                  <a:lnTo>
                    <a:pt x="0" y="5080"/>
                  </a:lnTo>
                  <a:cubicBezTo>
                    <a:pt x="2540" y="2540"/>
                    <a:pt x="6350" y="0"/>
                    <a:pt x="10160" y="0"/>
                  </a:cubicBezTo>
                  <a:lnTo>
                    <a:pt x="3792220" y="0"/>
                  </a:lnTo>
                  <a:cubicBezTo>
                    <a:pt x="3799840" y="0"/>
                    <a:pt x="3806190" y="6350"/>
                    <a:pt x="3806190" y="13970"/>
                  </a:cubicBezTo>
                  <a:lnTo>
                    <a:pt x="3806190" y="101600"/>
                  </a:lnTo>
                  <a:lnTo>
                    <a:pt x="3900170" y="92710"/>
                  </a:lnTo>
                  <a:cubicBezTo>
                    <a:pt x="3900170" y="92710"/>
                    <a:pt x="3923030" y="92710"/>
                    <a:pt x="3926840" y="109220"/>
                  </a:cubicBezTo>
                  <a:lnTo>
                    <a:pt x="3931920" y="171450"/>
                  </a:lnTo>
                  <a:lnTo>
                    <a:pt x="4305300" y="4508500"/>
                  </a:lnTo>
                  <a:close/>
                  <a:moveTo>
                    <a:pt x="3797300" y="15240"/>
                  </a:moveTo>
                  <a:cubicBezTo>
                    <a:pt x="3799840" y="17780"/>
                    <a:pt x="3802380" y="19050"/>
                    <a:pt x="3803650" y="21590"/>
                  </a:cubicBezTo>
                  <a:cubicBezTo>
                    <a:pt x="3802380" y="17780"/>
                    <a:pt x="3799840" y="16510"/>
                    <a:pt x="3797300" y="152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409951" y="0"/>
              <a:ext cx="274319" cy="1045210"/>
            </a:xfrm>
            <a:custGeom>
              <a:avLst/>
              <a:gdLst/>
              <a:ahLst/>
              <a:cxnLst/>
              <a:rect l="l" t="t" r="r" b="b"/>
              <a:pathLst>
                <a:path w="274319" h="1045210">
                  <a:moveTo>
                    <a:pt x="265429" y="966470"/>
                  </a:moveTo>
                  <a:cubicBezTo>
                    <a:pt x="270509" y="953770"/>
                    <a:pt x="273049" y="941070"/>
                    <a:pt x="274319" y="927100"/>
                  </a:cubicBezTo>
                  <a:lnTo>
                    <a:pt x="274319" y="762000"/>
                  </a:lnTo>
                  <a:lnTo>
                    <a:pt x="273049" y="762000"/>
                  </a:lnTo>
                  <a:lnTo>
                    <a:pt x="273049" y="369570"/>
                  </a:lnTo>
                  <a:cubicBezTo>
                    <a:pt x="269239" y="328930"/>
                    <a:pt x="217169" y="298450"/>
                    <a:pt x="184149" y="298450"/>
                  </a:cubicBezTo>
                  <a:lnTo>
                    <a:pt x="152399" y="298450"/>
                  </a:lnTo>
                  <a:cubicBezTo>
                    <a:pt x="102869" y="298450"/>
                    <a:pt x="63499" y="337820"/>
                    <a:pt x="63499" y="387350"/>
                  </a:cubicBezTo>
                  <a:lnTo>
                    <a:pt x="63499" y="852170"/>
                  </a:lnTo>
                  <a:lnTo>
                    <a:pt x="97789" y="852170"/>
                  </a:lnTo>
                  <a:lnTo>
                    <a:pt x="97789" y="387350"/>
                  </a:lnTo>
                  <a:cubicBezTo>
                    <a:pt x="97789" y="356870"/>
                    <a:pt x="121919" y="332740"/>
                    <a:pt x="152399" y="332740"/>
                  </a:cubicBezTo>
                  <a:lnTo>
                    <a:pt x="184149" y="332740"/>
                  </a:lnTo>
                  <a:cubicBezTo>
                    <a:pt x="210819" y="332740"/>
                    <a:pt x="237489" y="360680"/>
                    <a:pt x="238759" y="378460"/>
                  </a:cubicBezTo>
                  <a:lnTo>
                    <a:pt x="238759" y="924560"/>
                  </a:lnTo>
                  <a:cubicBezTo>
                    <a:pt x="238759" y="988060"/>
                    <a:pt x="184149" y="1010920"/>
                    <a:pt x="151129" y="1010920"/>
                  </a:cubicBezTo>
                  <a:lnTo>
                    <a:pt x="151129" y="1012190"/>
                  </a:lnTo>
                  <a:lnTo>
                    <a:pt x="109219" y="1012190"/>
                  </a:lnTo>
                  <a:cubicBezTo>
                    <a:pt x="62229" y="1012190"/>
                    <a:pt x="35559" y="974090"/>
                    <a:pt x="35559" y="927100"/>
                  </a:cubicBezTo>
                  <a:lnTo>
                    <a:pt x="35559" y="118110"/>
                  </a:lnTo>
                  <a:cubicBezTo>
                    <a:pt x="35559" y="71120"/>
                    <a:pt x="73659" y="33020"/>
                    <a:pt x="120649" y="33020"/>
                  </a:cubicBezTo>
                  <a:lnTo>
                    <a:pt x="161290" y="33020"/>
                  </a:lnTo>
                  <a:cubicBezTo>
                    <a:pt x="208280" y="33020"/>
                    <a:pt x="233680" y="74930"/>
                    <a:pt x="233680" y="121920"/>
                  </a:cubicBezTo>
                  <a:lnTo>
                    <a:pt x="233680" y="172720"/>
                  </a:lnTo>
                  <a:lnTo>
                    <a:pt x="265430" y="172720"/>
                  </a:lnTo>
                  <a:lnTo>
                    <a:pt x="266700" y="121920"/>
                  </a:lnTo>
                  <a:cubicBezTo>
                    <a:pt x="266700" y="57150"/>
                    <a:pt x="226060" y="0"/>
                    <a:pt x="160020" y="0"/>
                  </a:cubicBezTo>
                  <a:lnTo>
                    <a:pt x="119380" y="0"/>
                  </a:lnTo>
                  <a:cubicBezTo>
                    <a:pt x="53340" y="0"/>
                    <a:pt x="0" y="53340"/>
                    <a:pt x="0" y="119380"/>
                  </a:cubicBezTo>
                  <a:lnTo>
                    <a:pt x="0" y="925830"/>
                  </a:lnTo>
                  <a:cubicBezTo>
                    <a:pt x="0" y="991870"/>
                    <a:pt x="41910" y="1045210"/>
                    <a:pt x="107950" y="1045210"/>
                  </a:cubicBezTo>
                  <a:lnTo>
                    <a:pt x="152400" y="1045210"/>
                  </a:lnTo>
                  <a:cubicBezTo>
                    <a:pt x="181610" y="1045210"/>
                    <a:pt x="208280" y="1035050"/>
                    <a:pt x="228600" y="1017270"/>
                  </a:cubicBezTo>
                  <a:cubicBezTo>
                    <a:pt x="242570" y="1005840"/>
                    <a:pt x="254000" y="991870"/>
                    <a:pt x="261620" y="974090"/>
                  </a:cubicBezTo>
                  <a:cubicBezTo>
                    <a:pt x="262890" y="972820"/>
                    <a:pt x="262890" y="970280"/>
                    <a:pt x="264160" y="969010"/>
                  </a:cubicBezTo>
                  <a:cubicBezTo>
                    <a:pt x="265430" y="969010"/>
                    <a:pt x="265430" y="967740"/>
                    <a:pt x="265430" y="966470"/>
                  </a:cubicBezTo>
                  <a:close/>
                </a:path>
              </a:pathLst>
            </a:custGeom>
            <a:solidFill>
              <a:srgbClr val="A99D9D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3415028" y="15240"/>
              <a:ext cx="266700" cy="1032510"/>
            </a:xfrm>
            <a:custGeom>
              <a:avLst/>
              <a:gdLst/>
              <a:ahLst/>
              <a:cxnLst/>
              <a:rect l="l" t="t" r="r" b="b"/>
              <a:pathLst>
                <a:path w="266700" h="1032510">
                  <a:moveTo>
                    <a:pt x="261622" y="749300"/>
                  </a:moveTo>
                  <a:lnTo>
                    <a:pt x="261622" y="723900"/>
                  </a:lnTo>
                  <a:cubicBezTo>
                    <a:pt x="259082" y="598170"/>
                    <a:pt x="257812" y="490220"/>
                    <a:pt x="256542" y="364490"/>
                  </a:cubicBezTo>
                  <a:lnTo>
                    <a:pt x="256542" y="358140"/>
                  </a:lnTo>
                  <a:lnTo>
                    <a:pt x="252732" y="359410"/>
                  </a:lnTo>
                  <a:lnTo>
                    <a:pt x="252732" y="364490"/>
                  </a:lnTo>
                  <a:lnTo>
                    <a:pt x="250192" y="521970"/>
                  </a:lnTo>
                  <a:lnTo>
                    <a:pt x="246382" y="695960"/>
                  </a:lnTo>
                  <a:lnTo>
                    <a:pt x="245112" y="745490"/>
                  </a:lnTo>
                  <a:lnTo>
                    <a:pt x="245112" y="750570"/>
                  </a:lnTo>
                  <a:lnTo>
                    <a:pt x="242572" y="872490"/>
                  </a:lnTo>
                  <a:cubicBezTo>
                    <a:pt x="242572" y="887730"/>
                    <a:pt x="242572" y="901700"/>
                    <a:pt x="241302" y="916940"/>
                  </a:cubicBezTo>
                  <a:cubicBezTo>
                    <a:pt x="240032" y="927100"/>
                    <a:pt x="238762" y="935990"/>
                    <a:pt x="234952" y="944880"/>
                  </a:cubicBezTo>
                  <a:cubicBezTo>
                    <a:pt x="232412" y="949960"/>
                    <a:pt x="231142" y="955040"/>
                    <a:pt x="227332" y="960120"/>
                  </a:cubicBezTo>
                  <a:cubicBezTo>
                    <a:pt x="218442" y="972820"/>
                    <a:pt x="207012" y="982980"/>
                    <a:pt x="193042" y="989330"/>
                  </a:cubicBezTo>
                  <a:cubicBezTo>
                    <a:pt x="182882" y="994410"/>
                    <a:pt x="162562" y="1000760"/>
                    <a:pt x="148592" y="1003300"/>
                  </a:cubicBezTo>
                  <a:lnTo>
                    <a:pt x="104142" y="1003300"/>
                  </a:lnTo>
                  <a:lnTo>
                    <a:pt x="90172" y="1002030"/>
                  </a:lnTo>
                  <a:cubicBezTo>
                    <a:pt x="85092" y="1000760"/>
                    <a:pt x="81281" y="999490"/>
                    <a:pt x="76202" y="998220"/>
                  </a:cubicBezTo>
                  <a:cubicBezTo>
                    <a:pt x="58422" y="991870"/>
                    <a:pt x="53342" y="980440"/>
                    <a:pt x="41911" y="963930"/>
                  </a:cubicBezTo>
                  <a:cubicBezTo>
                    <a:pt x="36831" y="955040"/>
                    <a:pt x="31752" y="947420"/>
                    <a:pt x="29211" y="937260"/>
                  </a:cubicBezTo>
                  <a:lnTo>
                    <a:pt x="26671" y="929640"/>
                  </a:lnTo>
                  <a:cubicBezTo>
                    <a:pt x="26671" y="927100"/>
                    <a:pt x="26671" y="925830"/>
                    <a:pt x="25401" y="923290"/>
                  </a:cubicBezTo>
                  <a:lnTo>
                    <a:pt x="24131" y="916940"/>
                  </a:lnTo>
                  <a:lnTo>
                    <a:pt x="24131" y="909320"/>
                  </a:lnTo>
                  <a:lnTo>
                    <a:pt x="22861" y="855980"/>
                  </a:lnTo>
                  <a:lnTo>
                    <a:pt x="21591" y="749300"/>
                  </a:lnTo>
                  <a:lnTo>
                    <a:pt x="17781" y="537210"/>
                  </a:lnTo>
                  <a:cubicBezTo>
                    <a:pt x="16511" y="466090"/>
                    <a:pt x="15241" y="394970"/>
                    <a:pt x="15241" y="325120"/>
                  </a:cubicBezTo>
                  <a:cubicBezTo>
                    <a:pt x="13971" y="254000"/>
                    <a:pt x="13971" y="182880"/>
                    <a:pt x="13971" y="111760"/>
                  </a:cubicBezTo>
                  <a:cubicBezTo>
                    <a:pt x="13971" y="104140"/>
                    <a:pt x="15241" y="91440"/>
                    <a:pt x="16511" y="81280"/>
                  </a:cubicBezTo>
                  <a:lnTo>
                    <a:pt x="21591" y="66040"/>
                  </a:lnTo>
                  <a:cubicBezTo>
                    <a:pt x="22861" y="60960"/>
                    <a:pt x="26671" y="55880"/>
                    <a:pt x="29211" y="52070"/>
                  </a:cubicBezTo>
                  <a:cubicBezTo>
                    <a:pt x="40641" y="33020"/>
                    <a:pt x="57151" y="17780"/>
                    <a:pt x="76201" y="8890"/>
                  </a:cubicBezTo>
                  <a:cubicBezTo>
                    <a:pt x="86361" y="5080"/>
                    <a:pt x="100331" y="1270"/>
                    <a:pt x="107951" y="1270"/>
                  </a:cubicBezTo>
                  <a:lnTo>
                    <a:pt x="114301" y="0"/>
                  </a:lnTo>
                  <a:lnTo>
                    <a:pt x="156211" y="0"/>
                  </a:lnTo>
                  <a:lnTo>
                    <a:pt x="109221" y="0"/>
                  </a:lnTo>
                  <a:cubicBezTo>
                    <a:pt x="95251" y="1270"/>
                    <a:pt x="81281" y="5080"/>
                    <a:pt x="68581" y="11430"/>
                  </a:cubicBezTo>
                  <a:cubicBezTo>
                    <a:pt x="43181" y="24130"/>
                    <a:pt x="22861" y="49530"/>
                    <a:pt x="15241" y="77470"/>
                  </a:cubicBezTo>
                  <a:cubicBezTo>
                    <a:pt x="11431" y="91440"/>
                    <a:pt x="11431" y="106680"/>
                    <a:pt x="10161" y="123190"/>
                  </a:cubicBezTo>
                  <a:lnTo>
                    <a:pt x="8891" y="171450"/>
                  </a:lnTo>
                  <a:lnTo>
                    <a:pt x="6350" y="365760"/>
                  </a:lnTo>
                  <a:cubicBezTo>
                    <a:pt x="5080" y="495300"/>
                    <a:pt x="1270" y="624840"/>
                    <a:pt x="1270" y="755650"/>
                  </a:cubicBezTo>
                  <a:lnTo>
                    <a:pt x="0" y="853440"/>
                  </a:lnTo>
                  <a:lnTo>
                    <a:pt x="0" y="901700"/>
                  </a:lnTo>
                  <a:cubicBezTo>
                    <a:pt x="0" y="918210"/>
                    <a:pt x="0" y="934720"/>
                    <a:pt x="6350" y="949960"/>
                  </a:cubicBezTo>
                  <a:cubicBezTo>
                    <a:pt x="16510" y="980440"/>
                    <a:pt x="27941" y="1007110"/>
                    <a:pt x="57150" y="1021080"/>
                  </a:cubicBezTo>
                  <a:cubicBezTo>
                    <a:pt x="71120" y="1027430"/>
                    <a:pt x="87630" y="1031240"/>
                    <a:pt x="104141" y="1032510"/>
                  </a:cubicBezTo>
                  <a:lnTo>
                    <a:pt x="151131" y="1032510"/>
                  </a:lnTo>
                  <a:cubicBezTo>
                    <a:pt x="182881" y="1031240"/>
                    <a:pt x="213361" y="1017270"/>
                    <a:pt x="234951" y="995680"/>
                  </a:cubicBezTo>
                  <a:cubicBezTo>
                    <a:pt x="246381" y="985520"/>
                    <a:pt x="254001" y="971550"/>
                    <a:pt x="259081" y="957580"/>
                  </a:cubicBezTo>
                  <a:cubicBezTo>
                    <a:pt x="264161" y="943610"/>
                    <a:pt x="266701" y="929640"/>
                    <a:pt x="266701" y="913130"/>
                  </a:cubicBezTo>
                  <a:lnTo>
                    <a:pt x="261621" y="749300"/>
                  </a:lnTo>
                  <a:close/>
                </a:path>
              </a:pathLst>
            </a:custGeom>
            <a:solidFill>
              <a:srgbClr val="E2DADA"/>
            </a:solidFill>
          </p:spPr>
        </p:sp>
      </p:grpSp>
      <p:sp>
        <p:nvSpPr>
          <p:cNvPr id="35" name="TextBox 13"/>
          <p:cNvSpPr txBox="1"/>
          <p:nvPr/>
        </p:nvSpPr>
        <p:spPr>
          <a:xfrm rot="21510556">
            <a:off x="8935296" y="3499724"/>
            <a:ext cx="166679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 dirty="0">
                <a:solidFill>
                  <a:srgbClr val="000000"/>
                </a:solidFill>
                <a:latin typeface="Egyptian Slate" panose="020B0604020202020204" charset="0"/>
              </a:rPr>
              <a:t>Rebecca</a:t>
            </a:r>
          </a:p>
        </p:txBody>
      </p:sp>
    </p:spTree>
    <p:extLst>
      <p:ext uri="{BB962C8B-B14F-4D97-AF65-F5344CB8AC3E}">
        <p14:creationId xmlns:p14="http://schemas.microsoft.com/office/powerpoint/2010/main" val="4106220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/>
          <p:cNvSpPr/>
          <p:nvPr/>
        </p:nvSpPr>
        <p:spPr>
          <a:xfrm rot="5256300">
            <a:off x="-2119898" y="737946"/>
            <a:ext cx="11531598" cy="8922574"/>
          </a:xfrm>
          <a:custGeom>
            <a:avLst/>
            <a:gdLst/>
            <a:ahLst/>
            <a:cxnLst/>
            <a:rect l="l" t="t" r="r" b="b"/>
            <a:pathLst>
              <a:path w="17297397" h="13383861">
                <a:moveTo>
                  <a:pt x="0" y="0"/>
                </a:moveTo>
                <a:lnTo>
                  <a:pt x="17297397" y="0"/>
                </a:lnTo>
                <a:lnTo>
                  <a:pt x="17297397" y="13383861"/>
                </a:lnTo>
                <a:lnTo>
                  <a:pt x="0" y="13383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4"/>
          <p:cNvSpPr/>
          <p:nvPr/>
        </p:nvSpPr>
        <p:spPr>
          <a:xfrm>
            <a:off x="1459355" y="969931"/>
            <a:ext cx="4799805" cy="5004238"/>
          </a:xfrm>
          <a:custGeom>
            <a:avLst/>
            <a:gdLst/>
            <a:ahLst/>
            <a:cxnLst/>
            <a:rect l="l" t="t" r="r" b="b"/>
            <a:pathLst>
              <a:path w="8602171" h="8494644">
                <a:moveTo>
                  <a:pt x="0" y="0"/>
                </a:moveTo>
                <a:lnTo>
                  <a:pt x="8602171" y="0"/>
                </a:lnTo>
                <a:lnTo>
                  <a:pt x="8602171" y="8494644"/>
                </a:lnTo>
                <a:lnTo>
                  <a:pt x="0" y="849464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0"/>
          <p:cNvSpPr/>
          <p:nvPr/>
        </p:nvSpPr>
        <p:spPr>
          <a:xfrm rot="354456">
            <a:off x="5106303" y="1513713"/>
            <a:ext cx="869126" cy="820117"/>
          </a:xfrm>
          <a:custGeom>
            <a:avLst/>
            <a:gdLst/>
            <a:ahLst/>
            <a:cxnLst/>
            <a:rect l="l" t="t" r="r" b="b"/>
            <a:pathLst>
              <a:path w="1557640" h="1392141">
                <a:moveTo>
                  <a:pt x="0" y="0"/>
                </a:moveTo>
                <a:lnTo>
                  <a:pt x="1557640" y="0"/>
                </a:lnTo>
                <a:lnTo>
                  <a:pt x="1557640" y="1392141"/>
                </a:lnTo>
                <a:lnTo>
                  <a:pt x="0" y="139214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62288" y="2773855"/>
            <a:ext cx="4353039" cy="1355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613"/>
              </a:lnSpc>
            </a:pPr>
            <a:r>
              <a:rPr lang="en-US" sz="3600" dirty="0" smtClean="0">
                <a:latin typeface="Egyptian Slate" panose="020B0604020202020204" charset="0"/>
                <a:ea typeface="Lato" panose="020F0502020204030203" pitchFamily="34" charset="0"/>
                <a:cs typeface="Lato" panose="020F0502020204030203" pitchFamily="34" charset="0"/>
              </a:rPr>
              <a:t>Duke University</a:t>
            </a:r>
          </a:p>
          <a:p>
            <a:pPr algn="r">
              <a:lnSpc>
                <a:spcPts val="2613"/>
              </a:lnSpc>
            </a:pPr>
            <a:r>
              <a:rPr lang="en-US" sz="3600" dirty="0" smtClean="0">
                <a:latin typeface="Egyptian Slate" panose="020B0604020202020204" charset="0"/>
                <a:ea typeface="Lato" panose="020F0502020204030203" pitchFamily="34" charset="0"/>
                <a:cs typeface="Lato" panose="020F0502020204030203" pitchFamily="34" charset="0"/>
              </a:rPr>
              <a:t>School of Medicine</a:t>
            </a:r>
          </a:p>
          <a:p>
            <a:pPr algn="r">
              <a:lnSpc>
                <a:spcPts val="2613"/>
              </a:lnSpc>
            </a:pPr>
            <a:r>
              <a:rPr lang="en-US" sz="3600" dirty="0" smtClean="0">
                <a:latin typeface="Egyptian Slate" panose="020B0604020202020204" charset="0"/>
                <a:ea typeface="Lato" panose="020F0502020204030203" pitchFamily="34" charset="0"/>
                <a:cs typeface="Lato" panose="020F0502020204030203" pitchFamily="34" charset="0"/>
              </a:rPr>
              <a:t>Medical Center Archives</a:t>
            </a:r>
            <a:endParaRPr lang="en-US" sz="3600" dirty="0">
              <a:latin typeface="Egyptian Slate" panose="020B060402020202020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Freeform 9"/>
          <p:cNvSpPr/>
          <p:nvPr/>
        </p:nvSpPr>
        <p:spPr>
          <a:xfrm>
            <a:off x="7918362" y="242243"/>
            <a:ext cx="3197543" cy="6858000"/>
          </a:xfrm>
          <a:custGeom>
            <a:avLst/>
            <a:gdLst/>
            <a:ahLst/>
            <a:cxnLst/>
            <a:rect l="l" t="t" r="r" b="b"/>
            <a:pathLst>
              <a:path w="4796314" h="10287000">
                <a:moveTo>
                  <a:pt x="0" y="0"/>
                </a:moveTo>
                <a:lnTo>
                  <a:pt x="4796314" y="0"/>
                </a:lnTo>
                <a:lnTo>
                  <a:pt x="47963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14"/>
          <p:cNvSpPr/>
          <p:nvPr/>
        </p:nvSpPr>
        <p:spPr>
          <a:xfrm>
            <a:off x="8658186" y="2653865"/>
            <a:ext cx="2010895" cy="130708"/>
          </a:xfrm>
          <a:custGeom>
            <a:avLst/>
            <a:gdLst/>
            <a:ahLst/>
            <a:cxnLst/>
            <a:rect l="l" t="t" r="r" b="b"/>
            <a:pathLst>
              <a:path w="3016342" h="196062">
                <a:moveTo>
                  <a:pt x="0" y="0"/>
                </a:moveTo>
                <a:lnTo>
                  <a:pt x="3016343" y="0"/>
                </a:lnTo>
                <a:lnTo>
                  <a:pt x="3016343" y="196062"/>
                </a:lnTo>
                <a:lnTo>
                  <a:pt x="0" y="196062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5" name="AutoShape 15"/>
          <p:cNvSpPr/>
          <p:nvPr/>
        </p:nvSpPr>
        <p:spPr>
          <a:xfrm flipV="1">
            <a:off x="4164721" y="5446089"/>
            <a:ext cx="3439689" cy="155459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16"/>
          <p:cNvSpPr/>
          <p:nvPr/>
        </p:nvSpPr>
        <p:spPr>
          <a:xfrm>
            <a:off x="7604411" y="5457610"/>
            <a:ext cx="1608035" cy="2262892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Freeform 17"/>
          <p:cNvSpPr/>
          <p:nvPr/>
        </p:nvSpPr>
        <p:spPr>
          <a:xfrm flipH="1">
            <a:off x="7432059" y="5099917"/>
            <a:ext cx="344704" cy="497767"/>
          </a:xfrm>
          <a:custGeom>
            <a:avLst/>
            <a:gdLst/>
            <a:ahLst/>
            <a:cxnLst/>
            <a:rect l="l" t="t" r="r" b="b"/>
            <a:pathLst>
              <a:path w="517056" h="746651">
                <a:moveTo>
                  <a:pt x="517056" y="0"/>
                </a:moveTo>
                <a:lnTo>
                  <a:pt x="0" y="0"/>
                </a:lnTo>
                <a:lnTo>
                  <a:pt x="0" y="746651"/>
                </a:lnTo>
                <a:lnTo>
                  <a:pt x="517056" y="746651"/>
                </a:lnTo>
                <a:lnTo>
                  <a:pt x="517056" y="0"/>
                </a:lnTo>
                <a:close/>
              </a:path>
            </a:pathLst>
          </a:custGeom>
          <a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12"/>
          <p:cNvSpPr txBox="1"/>
          <p:nvPr/>
        </p:nvSpPr>
        <p:spPr>
          <a:xfrm>
            <a:off x="7990410" y="1306658"/>
            <a:ext cx="2830042" cy="1282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896"/>
              </a:lnSpc>
            </a:pPr>
            <a:r>
              <a:rPr lang="en-US" sz="4800" b="1" dirty="0" smtClean="0">
                <a:latin typeface="Corbel Light" panose="020B0303020204020204" pitchFamily="34" charset="0"/>
              </a:rPr>
              <a:t>OUR CONTEXT</a:t>
            </a:r>
            <a:endParaRPr lang="en-US" sz="4800" b="1" dirty="0">
              <a:latin typeface="Corbel Light" panose="020B03030202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8" y="3899439"/>
            <a:ext cx="3517023" cy="26377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902" y="2933743"/>
            <a:ext cx="2465579" cy="328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89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99" y="55259"/>
            <a:ext cx="5423523" cy="13229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499" y="297180"/>
            <a:ext cx="5245342" cy="88011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Corbel Light" panose="020B0303020204020204" pitchFamily="34" charset="0"/>
              </a:rPr>
              <a:t>A Day in the Life Of...</a:t>
            </a:r>
            <a:endParaRPr lang="en-US" sz="4800" b="1" dirty="0">
              <a:latin typeface="Corbel Light" panose="020B03030202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533502" y="3729007"/>
            <a:ext cx="3244045" cy="27101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804947" y="138682"/>
            <a:ext cx="2683329" cy="281269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91255" y="662140"/>
            <a:ext cx="4355390" cy="326654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68780" y="3484876"/>
            <a:ext cx="3771898" cy="28289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563" y="1466468"/>
            <a:ext cx="2732223" cy="19350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680" y="4547238"/>
            <a:ext cx="3266542" cy="22380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481" y="4103833"/>
            <a:ext cx="2974016" cy="22305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271" y="1417802"/>
            <a:ext cx="2230512" cy="2209226"/>
          </a:xfrm>
          <a:prstGeom prst="rect">
            <a:avLst/>
          </a:prstGeom>
        </p:spPr>
      </p:pic>
      <p:pic>
        <p:nvPicPr>
          <p:cNvPr id="16" name="Picture 15" descr="365 Projects: Instagram Style Photo With Black Mounting Corners in ...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0077" y="6430595"/>
            <a:ext cx="445479" cy="433927"/>
          </a:xfrm>
          <a:prstGeom prst="rect">
            <a:avLst/>
          </a:prstGeom>
        </p:spPr>
      </p:pic>
      <p:pic>
        <p:nvPicPr>
          <p:cNvPr id="17" name="Picture 16" descr="365 Projects: Instagram Style Photo With Black Mounting Corners in ...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77083" y="6382289"/>
            <a:ext cx="472062" cy="445123"/>
          </a:xfrm>
          <a:prstGeom prst="rect">
            <a:avLst/>
          </a:prstGeom>
        </p:spPr>
      </p:pic>
      <p:pic>
        <p:nvPicPr>
          <p:cNvPr id="18" name="Picture 17" descr="365 Projects: Instagram Style Photo With Black Mounting Corners in ...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59508" y="6382289"/>
            <a:ext cx="477051" cy="371302"/>
          </a:xfrm>
          <a:prstGeom prst="rect">
            <a:avLst/>
          </a:prstGeom>
        </p:spPr>
      </p:pic>
      <p:pic>
        <p:nvPicPr>
          <p:cNvPr id="19" name="Picture 18" descr="365 Projects: Instagram Style Photo With Black Mounting Corners in ...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539" y="6382289"/>
            <a:ext cx="451354" cy="371302"/>
          </a:xfrm>
          <a:prstGeom prst="rect">
            <a:avLst/>
          </a:prstGeom>
        </p:spPr>
      </p:pic>
      <p:pic>
        <p:nvPicPr>
          <p:cNvPr id="20" name="Picture 19" descr="365 Projects: Instagram Style Photo With Black Mounting Corners in ...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65344" y="2525966"/>
            <a:ext cx="409354" cy="402848"/>
          </a:xfrm>
          <a:prstGeom prst="rect">
            <a:avLst/>
          </a:prstGeom>
        </p:spPr>
      </p:pic>
      <p:pic>
        <p:nvPicPr>
          <p:cNvPr id="21" name="Picture 20" descr="365 Projects: Instagram Style Photo With Black Mounting Corners in ...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0077" y="4101715"/>
            <a:ext cx="464957" cy="415459"/>
          </a:xfrm>
          <a:prstGeom prst="rect">
            <a:avLst/>
          </a:prstGeom>
        </p:spPr>
      </p:pic>
      <p:pic>
        <p:nvPicPr>
          <p:cNvPr id="22" name="Picture 21" descr="365 Projects: Instagram Style Photo With Black Mounting Corners in ...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49123" y="3048157"/>
            <a:ext cx="409354" cy="379217"/>
          </a:xfrm>
          <a:prstGeom prst="rect">
            <a:avLst/>
          </a:prstGeom>
        </p:spPr>
      </p:pic>
      <p:pic>
        <p:nvPicPr>
          <p:cNvPr id="23" name="Picture 22" descr="365 Projects: Instagram Style Photo With Black Mounting Corners in ...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539" y="3255429"/>
            <a:ext cx="454202" cy="395346"/>
          </a:xfrm>
          <a:prstGeom prst="rect">
            <a:avLst/>
          </a:prstGeom>
        </p:spPr>
      </p:pic>
      <p:pic>
        <p:nvPicPr>
          <p:cNvPr id="24" name="Picture 23" descr="365 Projects: Instagram Style Photo With Black Mounting Corners in ...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8168277" y="2971264"/>
            <a:ext cx="456358" cy="430293"/>
          </a:xfrm>
          <a:prstGeom prst="rect">
            <a:avLst/>
          </a:prstGeom>
        </p:spPr>
      </p:pic>
      <p:pic>
        <p:nvPicPr>
          <p:cNvPr id="26" name="Picture 25" descr="365 Projects: Instagram Style Photo With Black Mounting Corners in ...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543251" y="77336"/>
            <a:ext cx="514571" cy="456190"/>
          </a:xfrm>
          <a:prstGeom prst="rect">
            <a:avLst/>
          </a:prstGeom>
        </p:spPr>
      </p:pic>
      <p:pic>
        <p:nvPicPr>
          <p:cNvPr id="27" name="Picture 26" descr="365 Projects: Instagram Style Photo With Black Mounting Corners in ...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543251" y="4515247"/>
            <a:ext cx="514571" cy="367146"/>
          </a:xfrm>
          <a:prstGeom prst="rect">
            <a:avLst/>
          </a:prstGeom>
        </p:spPr>
      </p:pic>
      <p:pic>
        <p:nvPicPr>
          <p:cNvPr id="28" name="Picture 27" descr="365 Projects: Instagram Style Photo With Black Mounting Corners in ...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8139822" y="171212"/>
            <a:ext cx="476318" cy="423832"/>
          </a:xfrm>
          <a:prstGeom prst="rect">
            <a:avLst/>
          </a:prstGeom>
        </p:spPr>
      </p:pic>
      <p:pic>
        <p:nvPicPr>
          <p:cNvPr id="29" name="Picture 28" descr="365 Projects: Instagram Style Photo With Black Mounting Corners in ...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5163840" y="1422893"/>
            <a:ext cx="409354" cy="394468"/>
          </a:xfrm>
          <a:prstGeom prst="rect">
            <a:avLst/>
          </a:prstGeom>
        </p:spPr>
      </p:pic>
      <p:pic>
        <p:nvPicPr>
          <p:cNvPr id="30" name="Picture 29" descr="365 Projects: Instagram Style Photo With Black Mounting Corners in ...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2189861" y="1394055"/>
            <a:ext cx="432980" cy="423306"/>
          </a:xfrm>
          <a:prstGeom prst="rect">
            <a:avLst/>
          </a:prstGeom>
        </p:spPr>
      </p:pic>
      <p:pic>
        <p:nvPicPr>
          <p:cNvPr id="31" name="Picture 30" descr="365 Projects: Instagram Style Photo With Black Mounting Corners in ...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2130803" y="3677811"/>
            <a:ext cx="495423" cy="446285"/>
          </a:xfrm>
          <a:prstGeom prst="rect">
            <a:avLst/>
          </a:prstGeom>
        </p:spPr>
      </p:pic>
      <p:pic>
        <p:nvPicPr>
          <p:cNvPr id="33" name="Picture 32" descr="365 Projects: Instagram Style Photo With Black Mounting Corners in ...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5163922" y="3430418"/>
            <a:ext cx="409354" cy="339754"/>
          </a:xfrm>
          <a:prstGeom prst="rect">
            <a:avLst/>
          </a:prstGeom>
        </p:spPr>
      </p:pic>
      <p:pic>
        <p:nvPicPr>
          <p:cNvPr id="36" name="Picture 35" descr="365 Projects: Instagram Style Photo With Black Mounting Corners in ...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8143186" y="2437834"/>
            <a:ext cx="461574" cy="468297"/>
          </a:xfrm>
          <a:prstGeom prst="rect">
            <a:avLst/>
          </a:prstGeom>
        </p:spPr>
      </p:pic>
      <p:pic>
        <p:nvPicPr>
          <p:cNvPr id="37" name="Picture 36" descr="365 Projects: Instagram Style Photo With Black Mounting Corners in ...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1577550" y="4024294"/>
            <a:ext cx="445975" cy="514570"/>
          </a:xfrm>
          <a:prstGeom prst="rect">
            <a:avLst/>
          </a:prstGeom>
        </p:spPr>
      </p:pic>
      <p:pic>
        <p:nvPicPr>
          <p:cNvPr id="38" name="Picture 37" descr="365 Projects: Instagram Style Photo With Black Mounting Corners in ...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8151899" y="6370217"/>
            <a:ext cx="453394" cy="477544"/>
          </a:xfrm>
          <a:prstGeom prst="rect">
            <a:avLst/>
          </a:prstGeom>
        </p:spPr>
      </p:pic>
      <p:pic>
        <p:nvPicPr>
          <p:cNvPr id="39" name="Picture 38" descr="365 Projects: Instagram Style Photo With Black Mounting Corners in ...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1655731" y="6435157"/>
            <a:ext cx="402849" cy="401334"/>
          </a:xfrm>
          <a:prstGeom prst="rect">
            <a:avLst/>
          </a:prstGeom>
        </p:spPr>
      </p:pic>
      <p:pic>
        <p:nvPicPr>
          <p:cNvPr id="40" name="Picture 39" descr="365 Projects: Instagram Style Photo With Black Mounting Corners in ...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5171102" y="3037099"/>
            <a:ext cx="402849" cy="401334"/>
          </a:xfrm>
          <a:prstGeom prst="rect">
            <a:avLst/>
          </a:prstGeom>
        </p:spPr>
      </p:pic>
      <p:pic>
        <p:nvPicPr>
          <p:cNvPr id="41" name="Picture 40" descr="365 Projects: Instagram Style Photo With Black Mounting Corners in ...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2181397" y="3236511"/>
            <a:ext cx="402849" cy="472278"/>
          </a:xfrm>
          <a:prstGeom prst="rect">
            <a:avLst/>
          </a:prstGeom>
        </p:spPr>
      </p:pic>
      <p:pic>
        <p:nvPicPr>
          <p:cNvPr id="42" name="Picture 41" descr="365 Projects: Instagram Style Photo With Black Mounting Corners in ...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5121693" y="6309089"/>
            <a:ext cx="414932" cy="474077"/>
          </a:xfrm>
          <a:prstGeom prst="rect">
            <a:avLst/>
          </a:prstGeom>
        </p:spPr>
      </p:pic>
      <p:pic>
        <p:nvPicPr>
          <p:cNvPr id="43" name="Picture 42" descr="365 Projects: Instagram Style Photo With Black Mounting Corners in ...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2224135" y="6339419"/>
            <a:ext cx="402849" cy="401334"/>
          </a:xfrm>
          <a:prstGeom prst="rect">
            <a:avLst/>
          </a:prstGeom>
        </p:spPr>
      </p:pic>
      <p:pic>
        <p:nvPicPr>
          <p:cNvPr id="44" name="Picture 43" descr="365 Projects: Instagram Style Photo With Black Mounting Corners in ...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92090" y="2970937"/>
            <a:ext cx="448506" cy="457951"/>
          </a:xfrm>
          <a:prstGeom prst="rect">
            <a:avLst/>
          </a:prstGeom>
        </p:spPr>
      </p:pic>
      <p:pic>
        <p:nvPicPr>
          <p:cNvPr id="45" name="Picture 44" descr="365 Projects: Instagram Style Photo With Black Mounting Corners in ...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703052" y="75575"/>
            <a:ext cx="448506" cy="457951"/>
          </a:xfrm>
          <a:prstGeom prst="rect">
            <a:avLst/>
          </a:prstGeom>
        </p:spPr>
      </p:pic>
      <p:pic>
        <p:nvPicPr>
          <p:cNvPr id="46" name="Picture 45" descr="365 Projects: Instagram Style Photo With Black Mounting Corners in ...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96529" y="4515054"/>
            <a:ext cx="448506" cy="457951"/>
          </a:xfrm>
          <a:prstGeom prst="rect">
            <a:avLst/>
          </a:prstGeom>
        </p:spPr>
      </p:pic>
      <p:pic>
        <p:nvPicPr>
          <p:cNvPr id="47" name="Picture 46" descr="365 Projects: Instagram Style Photo With Black Mounting Corners in ...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00639" y="137093"/>
            <a:ext cx="448506" cy="457951"/>
          </a:xfrm>
          <a:prstGeom prst="rect">
            <a:avLst/>
          </a:prstGeom>
        </p:spPr>
      </p:pic>
      <p:pic>
        <p:nvPicPr>
          <p:cNvPr id="48" name="Picture 47" descr="365 Projects: Instagram Style Photo With Black Mounting Corners in ...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49123" y="1417802"/>
            <a:ext cx="448506" cy="457951"/>
          </a:xfrm>
          <a:prstGeom prst="rect">
            <a:avLst/>
          </a:prstGeom>
        </p:spPr>
      </p:pic>
      <p:pic>
        <p:nvPicPr>
          <p:cNvPr id="49" name="Picture 48" descr="365 Projects: Instagram Style Photo With Black Mounting Corners in ...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52279" y="3401559"/>
            <a:ext cx="448506" cy="457951"/>
          </a:xfrm>
          <a:prstGeom prst="rect">
            <a:avLst/>
          </a:prstGeom>
        </p:spPr>
      </p:pic>
      <p:pic>
        <p:nvPicPr>
          <p:cNvPr id="50" name="Picture 49" descr="365 Projects: Instagram Style Photo With Black Mounting Corners in ...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90397" y="1378206"/>
            <a:ext cx="448506" cy="457951"/>
          </a:xfrm>
          <a:prstGeom prst="rect">
            <a:avLst/>
          </a:prstGeom>
        </p:spPr>
      </p:pic>
      <p:pic>
        <p:nvPicPr>
          <p:cNvPr id="51" name="Picture 50" descr="365 Projects: Instagram Style Photo With Black Mounting Corners in ...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4387" y="3674074"/>
            <a:ext cx="448506" cy="45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80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7"/>
          <p:cNvSpPr/>
          <p:nvPr/>
        </p:nvSpPr>
        <p:spPr>
          <a:xfrm>
            <a:off x="140841" y="864096"/>
            <a:ext cx="5308600" cy="5311751"/>
          </a:xfrm>
          <a:custGeom>
            <a:avLst/>
            <a:gdLst/>
            <a:ahLst/>
            <a:cxnLst/>
            <a:rect l="l" t="t" r="r" b="b"/>
            <a:pathLst>
              <a:path w="1977907" h="2109767">
                <a:moveTo>
                  <a:pt x="0" y="0"/>
                </a:moveTo>
                <a:lnTo>
                  <a:pt x="1977907" y="0"/>
                </a:lnTo>
                <a:lnTo>
                  <a:pt x="1977907" y="2109768"/>
                </a:lnTo>
                <a:lnTo>
                  <a:pt x="0" y="21097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670200" y="438313"/>
            <a:ext cx="6152707" cy="6163318"/>
          </a:xfrm>
        </p:spPr>
      </p:pic>
      <p:sp>
        <p:nvSpPr>
          <p:cNvPr id="13" name="TextBox 12"/>
          <p:cNvSpPr txBox="1"/>
          <p:nvPr/>
        </p:nvSpPr>
        <p:spPr>
          <a:xfrm>
            <a:off x="865672" y="1857977"/>
            <a:ext cx="385893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Egyptian Slate"/>
              </a:rPr>
              <a:t>Boxes delivered to the Archives after being discovered in a non-climate controlled storage facility.  </a:t>
            </a:r>
          </a:p>
        </p:txBody>
      </p:sp>
      <p:sp>
        <p:nvSpPr>
          <p:cNvPr id="20" name="AutoShape 15"/>
          <p:cNvSpPr/>
          <p:nvPr/>
        </p:nvSpPr>
        <p:spPr>
          <a:xfrm flipV="1">
            <a:off x="9382674" y="-360636"/>
            <a:ext cx="3439689" cy="155459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15"/>
          <p:cNvSpPr/>
          <p:nvPr/>
        </p:nvSpPr>
        <p:spPr>
          <a:xfrm>
            <a:off x="7781774" y="0"/>
            <a:ext cx="1742259" cy="1193961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0222">
            <a:off x="9334986" y="884458"/>
            <a:ext cx="378093" cy="39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60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982" y="0"/>
            <a:ext cx="6476018" cy="69257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80897" y="1446075"/>
            <a:ext cx="5378117" cy="40335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37" y="1556177"/>
            <a:ext cx="5350274" cy="360285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86269" y="2388106"/>
            <a:ext cx="36651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Egyptian Slate" panose="020B0604020202020204" charset="0"/>
              </a:rPr>
              <a:t>Exhibit #1: </a:t>
            </a:r>
            <a:br>
              <a:rPr lang="en-US" sz="4000" dirty="0">
                <a:latin typeface="Egyptian Slate" panose="020B0604020202020204" charset="0"/>
              </a:rPr>
            </a:br>
            <a:r>
              <a:rPr lang="en-US" sz="4000" dirty="0">
                <a:latin typeface="Egyptian Slate" panose="020B0604020202020204" charset="0"/>
              </a:rPr>
              <a:t>Department of </a:t>
            </a:r>
            <a:r>
              <a:rPr lang="en-US" sz="4000" dirty="0" smtClean="0">
                <a:latin typeface="Egyptian Slate" panose="020B0604020202020204" charset="0"/>
              </a:rPr>
              <a:t>Neurosurgery</a:t>
            </a:r>
            <a:endParaRPr lang="en-US" sz="4000" dirty="0"/>
          </a:p>
        </p:txBody>
      </p:sp>
      <p:sp>
        <p:nvSpPr>
          <p:cNvPr id="20" name="AutoShape 15"/>
          <p:cNvSpPr/>
          <p:nvPr/>
        </p:nvSpPr>
        <p:spPr>
          <a:xfrm>
            <a:off x="-280436" y="362216"/>
            <a:ext cx="2881023" cy="1781078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15"/>
          <p:cNvSpPr/>
          <p:nvPr/>
        </p:nvSpPr>
        <p:spPr>
          <a:xfrm flipH="1">
            <a:off x="2481026" y="-210537"/>
            <a:ext cx="1059127" cy="2353831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646" y="1722184"/>
            <a:ext cx="341406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537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63" y="1915136"/>
            <a:ext cx="5742930" cy="235326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633663" y="257259"/>
            <a:ext cx="7322835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663" y="257259"/>
            <a:ext cx="7075237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Egyptian Slate" panose="020B0604020202020204" charset="0"/>
              </a:rPr>
              <a:t>Exhibit </a:t>
            </a:r>
            <a:r>
              <a:rPr lang="en-US" dirty="0" smtClean="0">
                <a:latin typeface="Egyptian Slate" panose="020B0604020202020204" charset="0"/>
              </a:rPr>
              <a:t>#1a: The Request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354" y="4492844"/>
            <a:ext cx="6504996" cy="21276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52">
            <a:off x="11602701" y="4242886"/>
            <a:ext cx="341406" cy="499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162" y="1665178"/>
            <a:ext cx="341406" cy="4999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6545" flipH="1">
            <a:off x="5338362" y="4160530"/>
            <a:ext cx="366153" cy="4999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2718" flipH="1">
            <a:off x="450010" y="1549333"/>
            <a:ext cx="333353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80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7"/>
          <p:cNvSpPr/>
          <p:nvPr/>
        </p:nvSpPr>
        <p:spPr>
          <a:xfrm>
            <a:off x="4456218" y="2241664"/>
            <a:ext cx="3960572" cy="4373233"/>
          </a:xfrm>
          <a:custGeom>
            <a:avLst/>
            <a:gdLst/>
            <a:ahLst/>
            <a:cxnLst/>
            <a:rect l="l" t="t" r="r" b="b"/>
            <a:pathLst>
              <a:path w="1977907" h="2109767">
                <a:moveTo>
                  <a:pt x="0" y="0"/>
                </a:moveTo>
                <a:lnTo>
                  <a:pt x="1977907" y="0"/>
                </a:lnTo>
                <a:lnTo>
                  <a:pt x="1977907" y="2109768"/>
                </a:lnTo>
                <a:lnTo>
                  <a:pt x="0" y="21097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796" y="2431999"/>
            <a:ext cx="4084463" cy="3778551"/>
          </a:xfrm>
          <a:prstGeom prst="rect">
            <a:avLst/>
          </a:prstGeom>
        </p:spPr>
      </p:pic>
      <p:sp>
        <p:nvSpPr>
          <p:cNvPr id="14" name="Freeform 13"/>
          <p:cNvSpPr/>
          <p:nvPr/>
        </p:nvSpPr>
        <p:spPr>
          <a:xfrm>
            <a:off x="712458" y="459984"/>
            <a:ext cx="10675130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/>
            <a:r>
              <a:rPr lang="en-US" sz="6000" dirty="0" smtClean="0">
                <a:latin typeface="Egyptian Slate" panose="020B0604020202020204" charset="0"/>
              </a:rPr>
              <a:t>Exhibit </a:t>
            </a:r>
            <a:r>
              <a:rPr lang="en-US" sz="6000" dirty="0">
                <a:latin typeface="Egyptian Slate" panose="020B0604020202020204" charset="0"/>
              </a:rPr>
              <a:t>#</a:t>
            </a:r>
            <a:r>
              <a:rPr lang="en-US" sz="6000" dirty="0" smtClean="0">
                <a:latin typeface="Egyptian Slate" panose="020B0604020202020204" charset="0"/>
              </a:rPr>
              <a:t>1b: The Pickup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8990519" y="2792821"/>
            <a:ext cx="26869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u="sng" dirty="0" smtClean="0">
                <a:latin typeface="Special Elite"/>
              </a:rPr>
              <a:t>Post-it Note</a:t>
            </a:r>
            <a:endParaRPr lang="en-US" sz="2600" u="sng" dirty="0">
              <a:latin typeface="Special Elite"/>
            </a:endParaRPr>
          </a:p>
          <a:p>
            <a:pPr algn="ctr"/>
            <a:endParaRPr lang="en-US" sz="2600" dirty="0" smtClean="0">
              <a:latin typeface="Special Elit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Special Elite"/>
              </a:rPr>
              <a:t>Tumor blocks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 smtClean="0">
              <a:latin typeface="Special Elit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Special Elite"/>
              </a:rPr>
              <a:t>3 boxes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103" y="1672839"/>
            <a:ext cx="4848462" cy="51851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066" y="2273377"/>
            <a:ext cx="3529413" cy="397768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5902" y="3225122"/>
            <a:ext cx="2938691" cy="240631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097" y="2509695"/>
            <a:ext cx="341406" cy="49991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21529" y="2542864"/>
            <a:ext cx="317500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20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660958" y="179507"/>
            <a:ext cx="10746196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959" y="220686"/>
            <a:ext cx="10375342" cy="1325563"/>
          </a:xfrm>
        </p:spPr>
        <p:txBody>
          <a:bodyPr>
            <a:normAutofit/>
          </a:bodyPr>
          <a:lstStyle/>
          <a:p>
            <a:pPr algn="ctr"/>
            <a:r>
              <a:rPr lang="en-US" sz="4600" dirty="0">
                <a:latin typeface="Egyptian Slate" panose="020B0604020202020204" charset="0"/>
              </a:rPr>
              <a:t>Exhibit </a:t>
            </a:r>
            <a:r>
              <a:rPr lang="en-US" sz="4600" dirty="0" smtClean="0">
                <a:latin typeface="Egyptian Slate" panose="020B0604020202020204" charset="0"/>
              </a:rPr>
              <a:t>#2</a:t>
            </a:r>
            <a:r>
              <a:rPr lang="en-US" sz="4600" dirty="0">
                <a:latin typeface="Egyptian Slate" panose="020B0604020202020204" charset="0"/>
              </a:rPr>
              <a:t>: Department of </a:t>
            </a:r>
            <a:r>
              <a:rPr lang="en-US" sz="4600" dirty="0" smtClean="0">
                <a:latin typeface="Egyptian Slate" panose="020B0604020202020204" charset="0"/>
              </a:rPr>
              <a:t>Pathology</a:t>
            </a:r>
            <a:endParaRPr lang="en-US" sz="4600" dirty="0">
              <a:latin typeface="Egyptian Slate" panose="020B0604020202020204" charset="0"/>
            </a:endParaRPr>
          </a:p>
        </p:txBody>
      </p:sp>
      <p:sp>
        <p:nvSpPr>
          <p:cNvPr id="10" name="Freeform 7"/>
          <p:cNvSpPr/>
          <p:nvPr/>
        </p:nvSpPr>
        <p:spPr>
          <a:xfrm>
            <a:off x="660958" y="1587426"/>
            <a:ext cx="5308600" cy="5311751"/>
          </a:xfrm>
          <a:custGeom>
            <a:avLst/>
            <a:gdLst/>
            <a:ahLst/>
            <a:cxnLst/>
            <a:rect l="l" t="t" r="r" b="b"/>
            <a:pathLst>
              <a:path w="1977907" h="2109767">
                <a:moveTo>
                  <a:pt x="0" y="0"/>
                </a:moveTo>
                <a:lnTo>
                  <a:pt x="1977907" y="0"/>
                </a:lnTo>
                <a:lnTo>
                  <a:pt x="1977907" y="2109768"/>
                </a:lnTo>
                <a:lnTo>
                  <a:pt x="0" y="21097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624" y="1546249"/>
            <a:ext cx="5108374" cy="5316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93538" y="2623729"/>
            <a:ext cx="4121961" cy="30914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42949" y="2627965"/>
            <a:ext cx="4159268" cy="311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587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1140892" y="2885208"/>
            <a:ext cx="9724292" cy="2571578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903975" y="557430"/>
            <a:ext cx="10675130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03975" y="5986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Egyptian Slate" panose="020B0604020202020204" charset="0"/>
              </a:rPr>
              <a:t>Exhibit #2a: Pathology Photographer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73669">
            <a:off x="6285834" y="5001893"/>
            <a:ext cx="4261596" cy="21220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858" y="5090794"/>
            <a:ext cx="4261596" cy="21220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858" y="4799657"/>
            <a:ext cx="341406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07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>
          <a:xfrm>
            <a:off x="4429058" y="2513061"/>
            <a:ext cx="3828371" cy="4344939"/>
          </a:xfrm>
          <a:custGeom>
            <a:avLst/>
            <a:gdLst/>
            <a:ahLst/>
            <a:cxnLst/>
            <a:rect l="l" t="t" r="r" b="b"/>
            <a:pathLst>
              <a:path w="1977907" h="2109767">
                <a:moveTo>
                  <a:pt x="0" y="0"/>
                </a:moveTo>
                <a:lnTo>
                  <a:pt x="1977907" y="0"/>
                </a:lnTo>
                <a:lnTo>
                  <a:pt x="1977907" y="2109768"/>
                </a:lnTo>
                <a:lnTo>
                  <a:pt x="0" y="2109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7"/>
          <p:cNvSpPr/>
          <p:nvPr/>
        </p:nvSpPr>
        <p:spPr>
          <a:xfrm>
            <a:off x="0" y="1546249"/>
            <a:ext cx="4604646" cy="4772195"/>
          </a:xfrm>
          <a:custGeom>
            <a:avLst/>
            <a:gdLst/>
            <a:ahLst/>
            <a:cxnLst/>
            <a:rect l="l" t="t" r="r" b="b"/>
            <a:pathLst>
              <a:path w="1977907" h="2109767">
                <a:moveTo>
                  <a:pt x="0" y="0"/>
                </a:moveTo>
                <a:lnTo>
                  <a:pt x="1977907" y="0"/>
                </a:lnTo>
                <a:lnTo>
                  <a:pt x="1977907" y="2109768"/>
                </a:lnTo>
                <a:lnTo>
                  <a:pt x="0" y="2109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7"/>
          <p:cNvSpPr/>
          <p:nvPr/>
        </p:nvSpPr>
        <p:spPr>
          <a:xfrm>
            <a:off x="8021811" y="1546249"/>
            <a:ext cx="4170189" cy="4190999"/>
          </a:xfrm>
          <a:custGeom>
            <a:avLst/>
            <a:gdLst/>
            <a:ahLst/>
            <a:cxnLst/>
            <a:rect l="l" t="t" r="r" b="b"/>
            <a:pathLst>
              <a:path w="1977907" h="2109767">
                <a:moveTo>
                  <a:pt x="0" y="0"/>
                </a:moveTo>
                <a:lnTo>
                  <a:pt x="1977907" y="0"/>
                </a:lnTo>
                <a:lnTo>
                  <a:pt x="1977907" y="2109768"/>
                </a:lnTo>
                <a:lnTo>
                  <a:pt x="0" y="2109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3"/>
          <p:cNvSpPr/>
          <p:nvPr/>
        </p:nvSpPr>
        <p:spPr>
          <a:xfrm>
            <a:off x="732024" y="179507"/>
            <a:ext cx="10675130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03975" y="22068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Egyptian Slate" panose="020B0604020202020204" charset="0"/>
              </a:rPr>
              <a:t>Exhibit #2b: Specimens From Storage 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0776" y="3211644"/>
            <a:ext cx="2498086" cy="27941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971671" y="2216315"/>
            <a:ext cx="2794132" cy="34923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3048" y="2232965"/>
            <a:ext cx="3104147" cy="279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75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960" y="1628605"/>
            <a:ext cx="4141579" cy="5268792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263960" y="179507"/>
            <a:ext cx="11572440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20686"/>
            <a:ext cx="10962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Egyptian Slate" panose="020B0604020202020204" charset="0"/>
              </a:rPr>
              <a:t>Exhibit #2c</a:t>
            </a:r>
            <a:r>
              <a:rPr lang="en-US" dirty="0">
                <a:latin typeface="Egyptian Slate" panose="020B0604020202020204" charset="0"/>
              </a:rPr>
              <a:t>: </a:t>
            </a:r>
            <a:r>
              <a:rPr lang="en-US" dirty="0" smtClean="0">
                <a:latin typeface="Egyptian Slate" panose="020B0604020202020204" charset="0"/>
              </a:rPr>
              <a:t>Forbus Pathology Slide Library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73669">
            <a:off x="-876966" y="6106793"/>
            <a:ext cx="4261596" cy="21220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058" y="6195694"/>
            <a:ext cx="4261596" cy="21220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058" y="5904557"/>
            <a:ext cx="341406" cy="4999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856" y="1546249"/>
            <a:ext cx="5604665" cy="51720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099525" y="2481389"/>
            <a:ext cx="3836774" cy="33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76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19100" y="162512"/>
            <a:ext cx="11582399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744" y="286615"/>
            <a:ext cx="10981855" cy="1325563"/>
          </a:xfrm>
        </p:spPr>
        <p:txBody>
          <a:bodyPr>
            <a:normAutofit/>
          </a:bodyPr>
          <a:lstStyle/>
          <a:p>
            <a:r>
              <a:rPr lang="en-US" sz="3800" dirty="0" smtClean="0">
                <a:latin typeface="Egyptian Slate" panose="020B0604020202020204" charset="0"/>
              </a:rPr>
              <a:t>Exhibit #3: Wiley D. Forbus Records, 1849-1979</a:t>
            </a:r>
            <a:endParaRPr lang="en-US" sz="3800" dirty="0">
              <a:latin typeface="Egyptian Slate" panose="020B06040202020202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031" y="1775625"/>
            <a:ext cx="10515600" cy="4351338"/>
          </a:xfrm>
        </p:spPr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66" y="1529148"/>
            <a:ext cx="5006540" cy="51855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395" y="2172337"/>
            <a:ext cx="2854282" cy="3899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706" y="1534472"/>
            <a:ext cx="5005250" cy="51881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043" y="2172337"/>
            <a:ext cx="2777412" cy="39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71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419100" y="162512"/>
            <a:ext cx="11582399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49744" y="286615"/>
            <a:ext cx="10981855" cy="1325563"/>
          </a:xfrm>
        </p:spPr>
        <p:txBody>
          <a:bodyPr>
            <a:normAutofit/>
          </a:bodyPr>
          <a:lstStyle/>
          <a:p>
            <a:r>
              <a:rPr lang="en-US" sz="3800" dirty="0" smtClean="0">
                <a:latin typeface="Egyptian Slate" panose="020B0604020202020204" charset="0"/>
              </a:rPr>
              <a:t>Exhibit #3a: </a:t>
            </a:r>
            <a:r>
              <a:rPr lang="en-US" sz="4000" dirty="0">
                <a:latin typeface="Egyptian Slate" panose="020B0604020202020204" charset="0"/>
              </a:rPr>
              <a:t>Forbus Pathology Slide Library</a:t>
            </a:r>
            <a:endParaRPr lang="en-US" sz="3800" dirty="0">
              <a:latin typeface="Egyptian Slate" panose="020B060402020202020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599" y="1570431"/>
            <a:ext cx="4775201" cy="51855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1732" y="2636794"/>
            <a:ext cx="3928534" cy="2946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37" y="1769152"/>
            <a:ext cx="4183362" cy="4808475"/>
          </a:xfrm>
          <a:prstGeom prst="rect">
            <a:avLst/>
          </a:prstGeom>
        </p:spPr>
      </p:pic>
      <p:sp>
        <p:nvSpPr>
          <p:cNvPr id="10" name="Freeform 15"/>
          <p:cNvSpPr/>
          <p:nvPr/>
        </p:nvSpPr>
        <p:spPr>
          <a:xfrm flipH="1">
            <a:off x="4622800" y="1849389"/>
            <a:ext cx="301256" cy="433804"/>
          </a:xfrm>
          <a:custGeom>
            <a:avLst/>
            <a:gdLst/>
            <a:ahLst/>
            <a:cxnLst/>
            <a:rect l="l" t="t" r="r" b="b"/>
            <a:pathLst>
              <a:path w="517056" h="746651">
                <a:moveTo>
                  <a:pt x="517056" y="0"/>
                </a:moveTo>
                <a:lnTo>
                  <a:pt x="0" y="0"/>
                </a:lnTo>
                <a:lnTo>
                  <a:pt x="0" y="746651"/>
                </a:lnTo>
                <a:lnTo>
                  <a:pt x="517056" y="746651"/>
                </a:lnTo>
                <a:lnTo>
                  <a:pt x="517056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0222" flipH="1">
            <a:off x="874390" y="1791737"/>
            <a:ext cx="355126" cy="4353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61580" y="2457182"/>
            <a:ext cx="346122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Egyptian Slate" panose="020B0604020202020204"/>
              </a:rPr>
              <a:t>Added to the </a:t>
            </a:r>
            <a:r>
              <a:rPr lang="en-US" sz="2200" dirty="0">
                <a:latin typeface="Egyptian Slate" panose="020B0604020202020204"/>
              </a:rPr>
              <a:t>Wiley D. Forbus </a:t>
            </a:r>
            <a:r>
              <a:rPr lang="en-US" sz="2200" dirty="0" smtClean="0">
                <a:latin typeface="Egyptian Slate" panose="020B0604020202020204"/>
              </a:rPr>
              <a:t>Records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Egyptian Slate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Egyptian Slate" panose="020B0604020202020204"/>
              </a:rPr>
              <a:t>Needs to be inspected for mold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Egyptian Slate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Egyptian Slate" panose="020B0604020202020204"/>
              </a:rPr>
              <a:t>Needs be reviewed for PHI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>
              <a:latin typeface="Egyptian Slate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Egyptian Slate" panose="020B0604020202020204"/>
              </a:rPr>
              <a:t>Needs to be reviewed for human tissue</a:t>
            </a:r>
            <a:endParaRPr lang="en-US" dirty="0">
              <a:latin typeface="Egyptian Slate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42111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625738"/>
            <a:ext cx="3656594" cy="52322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595" y="4239556"/>
            <a:ext cx="8027406" cy="22755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595" y="1625738"/>
            <a:ext cx="8027405" cy="24456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5030" y="2671106"/>
            <a:ext cx="4182533" cy="3136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5732" y="1989837"/>
            <a:ext cx="7395685" cy="15899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31" y="4585348"/>
            <a:ext cx="7395685" cy="1583958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609601" y="217819"/>
            <a:ext cx="11582399" cy="1407919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09872" y="300175"/>
            <a:ext cx="109818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 smtClean="0">
                <a:latin typeface="Egyptian Slate" panose="020B0604020202020204" charset="0"/>
              </a:rPr>
              <a:t>Exhibit #3b: Describing Graphic Materials</a:t>
            </a:r>
            <a:endParaRPr lang="en-US" sz="3800" dirty="0">
              <a:latin typeface="Egyptian Slat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270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19756">
            <a:off x="7076309" y="1699505"/>
            <a:ext cx="3960723" cy="53562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18" y="1892925"/>
            <a:ext cx="5583631" cy="4808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0222" flipH="1">
            <a:off x="638241" y="2098893"/>
            <a:ext cx="337221" cy="4353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9193" y="2682484"/>
            <a:ext cx="4752006" cy="376865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Egyptian Slate" panose="020B0604020202020204"/>
              </a:rPr>
              <a:t>Always expect the unexpected </a:t>
            </a:r>
          </a:p>
          <a:p>
            <a:r>
              <a:rPr lang="en-US" sz="2400" dirty="0" smtClean="0">
                <a:latin typeface="Egyptian Slate" panose="020B0604020202020204"/>
              </a:rPr>
              <a:t>Be flexible</a:t>
            </a:r>
          </a:p>
          <a:p>
            <a:r>
              <a:rPr lang="en-US" sz="2400" dirty="0" smtClean="0">
                <a:latin typeface="Egyptian Slate" panose="020B0604020202020204"/>
              </a:rPr>
              <a:t>Ask questions and document</a:t>
            </a:r>
          </a:p>
          <a:p>
            <a:r>
              <a:rPr lang="en-US" sz="2400" dirty="0" smtClean="0">
                <a:latin typeface="Egyptian Slate" panose="020B0604020202020204"/>
              </a:rPr>
              <a:t>Use your collection development policy</a:t>
            </a:r>
          </a:p>
          <a:p>
            <a:r>
              <a:rPr lang="en-US" sz="2400" dirty="0" smtClean="0">
                <a:latin typeface="Egyptian Slate" panose="020B0604020202020204"/>
              </a:rPr>
              <a:t>Always provide as much context and description for the person who comes after you </a:t>
            </a:r>
          </a:p>
          <a:p>
            <a:r>
              <a:rPr lang="en-US" sz="2400" dirty="0" smtClean="0">
                <a:latin typeface="Egyptian Slate" panose="020B0604020202020204"/>
              </a:rPr>
              <a:t>Don’t </a:t>
            </a:r>
            <a:r>
              <a:rPr lang="en-US" sz="2400" dirty="0">
                <a:latin typeface="Egyptian Slate" panose="020B0604020202020204"/>
              </a:rPr>
              <a:t>be like </a:t>
            </a:r>
            <a:r>
              <a:rPr lang="en-US" sz="2400" dirty="0" smtClean="0">
                <a:latin typeface="Egyptian Slate" panose="020B0604020202020204"/>
              </a:rPr>
              <a:t>me! Remember </a:t>
            </a:r>
            <a:r>
              <a:rPr lang="en-US" sz="2400" dirty="0">
                <a:latin typeface="Egyptian Slate" panose="020B0604020202020204"/>
              </a:rPr>
              <a:t>to </a:t>
            </a:r>
            <a:r>
              <a:rPr lang="en-US" sz="2400" dirty="0" smtClean="0">
                <a:latin typeface="Egyptian Slate" panose="020B0604020202020204"/>
              </a:rPr>
              <a:t>pack gloves</a:t>
            </a:r>
            <a:endParaRPr lang="en-US" sz="2400" dirty="0">
              <a:latin typeface="Egyptian Slate" panose="020B0604020202020204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2" name="Picture 11" descr="Skeleton Png Image Transparent HQ PNG Download | FreePNGIm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6" t="20703" r="14986" b="14871"/>
          <a:stretch/>
        </p:blipFill>
        <p:spPr>
          <a:xfrm rot="21254356">
            <a:off x="7103944" y="2941852"/>
            <a:ext cx="4655998" cy="3135841"/>
          </a:xfrm>
          <a:prstGeom prst="rect">
            <a:avLst/>
          </a:prstGeom>
        </p:spPr>
      </p:pic>
      <p:sp>
        <p:nvSpPr>
          <p:cNvPr id="7" name="Freeform 15"/>
          <p:cNvSpPr/>
          <p:nvPr/>
        </p:nvSpPr>
        <p:spPr>
          <a:xfrm flipH="1">
            <a:off x="5866112" y="2121753"/>
            <a:ext cx="388637" cy="433804"/>
          </a:xfrm>
          <a:custGeom>
            <a:avLst/>
            <a:gdLst/>
            <a:ahLst/>
            <a:cxnLst/>
            <a:rect l="l" t="t" r="r" b="b"/>
            <a:pathLst>
              <a:path w="517056" h="746651">
                <a:moveTo>
                  <a:pt x="517056" y="0"/>
                </a:moveTo>
                <a:lnTo>
                  <a:pt x="0" y="0"/>
                </a:lnTo>
                <a:lnTo>
                  <a:pt x="0" y="746651"/>
                </a:lnTo>
                <a:lnTo>
                  <a:pt x="517056" y="746651"/>
                </a:lnTo>
                <a:lnTo>
                  <a:pt x="517056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4"/>
          <p:cNvSpPr/>
          <p:nvPr/>
        </p:nvSpPr>
        <p:spPr>
          <a:xfrm>
            <a:off x="609601" y="228600"/>
            <a:ext cx="11582399" cy="1597025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65125"/>
            <a:ext cx="11213569" cy="1325563"/>
          </a:xfrm>
        </p:spPr>
        <p:txBody>
          <a:bodyPr>
            <a:normAutofit/>
          </a:bodyPr>
          <a:lstStyle/>
          <a:p>
            <a:pPr algn="ctr"/>
            <a:r>
              <a:rPr lang="en-US" sz="5800" dirty="0" smtClean="0">
                <a:latin typeface="Egyptian Slate" panose="020B0604020202020204"/>
              </a:rPr>
              <a:t>Lessons from Technical Services</a:t>
            </a:r>
            <a:endParaRPr lang="en-US" sz="5800" dirty="0">
              <a:latin typeface="Egyptian Slate" panose="020B0604020202020204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4218">
            <a:off x="10630502" y="5494722"/>
            <a:ext cx="3383282" cy="16846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39535">
            <a:off x="7907095" y="5828096"/>
            <a:ext cx="3383282" cy="1684679"/>
          </a:xfrm>
          <a:prstGeom prst="rect">
            <a:avLst/>
          </a:prstGeom>
        </p:spPr>
      </p:pic>
      <p:sp>
        <p:nvSpPr>
          <p:cNvPr id="16" name="Freeform 15"/>
          <p:cNvSpPr/>
          <p:nvPr/>
        </p:nvSpPr>
        <p:spPr>
          <a:xfrm flipH="1">
            <a:off x="10698490" y="5000771"/>
            <a:ext cx="388637" cy="433804"/>
          </a:xfrm>
          <a:custGeom>
            <a:avLst/>
            <a:gdLst/>
            <a:ahLst/>
            <a:cxnLst/>
            <a:rect l="l" t="t" r="r" b="b"/>
            <a:pathLst>
              <a:path w="517056" h="746651">
                <a:moveTo>
                  <a:pt x="517056" y="0"/>
                </a:moveTo>
                <a:lnTo>
                  <a:pt x="0" y="0"/>
                </a:lnTo>
                <a:lnTo>
                  <a:pt x="0" y="746651"/>
                </a:lnTo>
                <a:lnTo>
                  <a:pt x="517056" y="746651"/>
                </a:lnTo>
                <a:lnTo>
                  <a:pt x="517056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6287281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909" y="2072878"/>
            <a:ext cx="5667703" cy="1325563"/>
          </a:xfrm>
        </p:spPr>
        <p:txBody>
          <a:bodyPr>
            <a:noAutofit/>
          </a:bodyPr>
          <a:lstStyle/>
          <a:p>
            <a:r>
              <a:rPr lang="en-US" sz="8800" b="1" dirty="0" smtClean="0">
                <a:latin typeface="Corbel Light" panose="020B0303020204020204" pitchFamily="34" charset="0"/>
              </a:rPr>
              <a:t>Reference Services </a:t>
            </a:r>
            <a:br>
              <a:rPr lang="en-US" sz="8800" b="1" dirty="0" smtClean="0">
                <a:latin typeface="Corbel Light" panose="020B0303020204020204" pitchFamily="34" charset="0"/>
              </a:rPr>
            </a:br>
            <a:r>
              <a:rPr lang="en-US" sz="8800" b="1" dirty="0" smtClean="0">
                <a:latin typeface="Corbel Light" panose="020B0303020204020204" pitchFamily="34" charset="0"/>
              </a:rPr>
              <a:t>&amp; Outreach</a:t>
            </a:r>
            <a:endParaRPr lang="en-US" sz="8800" b="1" dirty="0">
              <a:latin typeface="Corbel Light" panose="020B0303020204020204" pitchFamily="34" charset="0"/>
            </a:endParaRPr>
          </a:p>
        </p:txBody>
      </p:sp>
      <p:sp>
        <p:nvSpPr>
          <p:cNvPr id="4" name="Freeform 5"/>
          <p:cNvSpPr/>
          <p:nvPr/>
        </p:nvSpPr>
        <p:spPr>
          <a:xfrm rot="16200000">
            <a:off x="5744461" y="53940"/>
            <a:ext cx="7223913" cy="6689003"/>
          </a:xfrm>
          <a:custGeom>
            <a:avLst/>
            <a:gdLst/>
            <a:ahLst/>
            <a:cxnLst/>
            <a:rect l="l" t="t" r="r" b="b"/>
            <a:pathLst>
              <a:path w="11749126" h="11335424">
                <a:moveTo>
                  <a:pt x="0" y="0"/>
                </a:moveTo>
                <a:lnTo>
                  <a:pt x="11749125" y="0"/>
                </a:lnTo>
                <a:lnTo>
                  <a:pt x="11749125" y="11335424"/>
                </a:lnTo>
                <a:lnTo>
                  <a:pt x="0" y="11335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23"/>
          <p:cNvSpPr/>
          <p:nvPr/>
        </p:nvSpPr>
        <p:spPr>
          <a:xfrm>
            <a:off x="1143809" y="3041664"/>
            <a:ext cx="5214949" cy="1555531"/>
          </a:xfrm>
          <a:custGeom>
            <a:avLst/>
            <a:gdLst/>
            <a:ahLst/>
            <a:cxnLst/>
            <a:rect l="l" t="t" r="r" b="b"/>
            <a:pathLst>
              <a:path w="4257250" h="1383606">
                <a:moveTo>
                  <a:pt x="0" y="0"/>
                </a:moveTo>
                <a:lnTo>
                  <a:pt x="4257250" y="0"/>
                </a:lnTo>
                <a:lnTo>
                  <a:pt x="4257250" y="1383606"/>
                </a:lnTo>
                <a:lnTo>
                  <a:pt x="0" y="13836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12808" y="6118971"/>
            <a:ext cx="4947479" cy="1478059"/>
          </a:xfrm>
          <a:custGeom>
            <a:avLst/>
            <a:gdLst/>
            <a:ahLst/>
            <a:cxnLst/>
            <a:rect l="l" t="t" r="r" b="b"/>
            <a:pathLst>
              <a:path w="7421219" h="2217089">
                <a:moveTo>
                  <a:pt x="0" y="0"/>
                </a:moveTo>
                <a:lnTo>
                  <a:pt x="7421218" y="0"/>
                </a:lnTo>
                <a:lnTo>
                  <a:pt x="7421218" y="2217090"/>
                </a:lnTo>
                <a:lnTo>
                  <a:pt x="0" y="221709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15"/>
          <p:cNvSpPr/>
          <p:nvPr/>
        </p:nvSpPr>
        <p:spPr>
          <a:xfrm>
            <a:off x="8954690" y="-367325"/>
            <a:ext cx="4355770" cy="1263173"/>
          </a:xfrm>
          <a:custGeom>
            <a:avLst/>
            <a:gdLst/>
            <a:ahLst/>
            <a:cxnLst/>
            <a:rect l="l" t="t" r="r" b="b"/>
            <a:pathLst>
              <a:path w="6533655" h="1894760">
                <a:moveTo>
                  <a:pt x="0" y="0"/>
                </a:moveTo>
                <a:lnTo>
                  <a:pt x="6533655" y="0"/>
                </a:lnTo>
                <a:lnTo>
                  <a:pt x="6533655" y="1894760"/>
                </a:lnTo>
                <a:lnTo>
                  <a:pt x="0" y="189476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22"/>
          <p:cNvSpPr/>
          <p:nvPr/>
        </p:nvSpPr>
        <p:spPr>
          <a:xfrm flipV="1">
            <a:off x="9802131" y="5840414"/>
            <a:ext cx="4155265" cy="101469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02028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8" name="AutoShape 18"/>
          <p:cNvSpPr/>
          <p:nvPr/>
        </p:nvSpPr>
        <p:spPr>
          <a:xfrm flipV="1">
            <a:off x="10302788" y="1018930"/>
            <a:ext cx="2840829" cy="171940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10302787" y="2738337"/>
            <a:ext cx="2896259" cy="1477992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Freeform 20"/>
          <p:cNvSpPr/>
          <p:nvPr/>
        </p:nvSpPr>
        <p:spPr>
          <a:xfrm flipH="1">
            <a:off x="10136185" y="2350039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614107" y="0"/>
                </a:moveTo>
                <a:lnTo>
                  <a:pt x="0" y="0"/>
                </a:lnTo>
                <a:lnTo>
                  <a:pt x="0" y="886798"/>
                </a:lnTo>
                <a:lnTo>
                  <a:pt x="614107" y="886798"/>
                </a:lnTo>
                <a:lnTo>
                  <a:pt x="614107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Freeform 23"/>
          <p:cNvSpPr/>
          <p:nvPr/>
        </p:nvSpPr>
        <p:spPr>
          <a:xfrm>
            <a:off x="524644" y="504177"/>
            <a:ext cx="322313" cy="531651"/>
          </a:xfrm>
          <a:custGeom>
            <a:avLst/>
            <a:gdLst/>
            <a:ahLst/>
            <a:cxnLst/>
            <a:rect l="l" t="t" r="r" b="b"/>
            <a:pathLst>
              <a:path w="483470" h="797477">
                <a:moveTo>
                  <a:pt x="0" y="0"/>
                </a:moveTo>
                <a:lnTo>
                  <a:pt x="483470" y="0"/>
                </a:lnTo>
                <a:lnTo>
                  <a:pt x="483470" y="797477"/>
                </a:lnTo>
                <a:lnTo>
                  <a:pt x="0" y="79747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7" b="9531"/>
          <a:stretch/>
        </p:blipFill>
        <p:spPr>
          <a:xfrm>
            <a:off x="279397" y="220398"/>
            <a:ext cx="11345043" cy="646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90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>
          <a:xfrm>
            <a:off x="282465" y="365125"/>
            <a:ext cx="9176845" cy="1325563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Egyptian Slate" panose="020B0604020202020204" charset="0"/>
              </a:rPr>
              <a:t>Exhibit #1: Medical Illustrations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83" y="1849409"/>
            <a:ext cx="2676273" cy="26825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85646" y="83633"/>
            <a:ext cx="2603810" cy="36430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83" y="2913338"/>
            <a:ext cx="4454913" cy="35606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9444" y="3674327"/>
            <a:ext cx="3523786" cy="313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733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249033">
            <a:off x="5208782" y="1841090"/>
            <a:ext cx="4220576" cy="4631633"/>
          </a:xfrm>
          <a:custGeom>
            <a:avLst/>
            <a:gdLst/>
            <a:ahLst/>
            <a:cxnLst/>
            <a:rect l="l" t="t" r="r" b="b"/>
            <a:pathLst>
              <a:path w="6330864" h="6947450">
                <a:moveTo>
                  <a:pt x="0" y="0"/>
                </a:moveTo>
                <a:lnTo>
                  <a:pt x="6330863" y="0"/>
                </a:lnTo>
                <a:lnTo>
                  <a:pt x="6330863" y="6947450"/>
                </a:lnTo>
                <a:lnTo>
                  <a:pt x="0" y="6947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AutoShape 12"/>
          <p:cNvSpPr/>
          <p:nvPr/>
        </p:nvSpPr>
        <p:spPr>
          <a:xfrm>
            <a:off x="9476637" y="5375264"/>
            <a:ext cx="2903123" cy="1773571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H="1">
            <a:off x="3547447" y="5375264"/>
            <a:ext cx="5929191" cy="1773571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 flipH="1">
            <a:off x="9183205" y="5009927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614108" y="0"/>
                </a:moveTo>
                <a:lnTo>
                  <a:pt x="0" y="0"/>
                </a:lnTo>
                <a:lnTo>
                  <a:pt x="0" y="886798"/>
                </a:lnTo>
                <a:lnTo>
                  <a:pt x="614108" y="886798"/>
                </a:lnTo>
                <a:lnTo>
                  <a:pt x="614108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-589214" y="5559837"/>
            <a:ext cx="4908895" cy="1779475"/>
          </a:xfrm>
          <a:custGeom>
            <a:avLst/>
            <a:gdLst/>
            <a:ahLst/>
            <a:cxnLst/>
            <a:rect l="l" t="t" r="r" b="b"/>
            <a:pathLst>
              <a:path w="7363342" h="2669212">
                <a:moveTo>
                  <a:pt x="0" y="0"/>
                </a:moveTo>
                <a:lnTo>
                  <a:pt x="7363342" y="0"/>
                </a:lnTo>
                <a:lnTo>
                  <a:pt x="7363342" y="2669212"/>
                </a:lnTo>
                <a:lnTo>
                  <a:pt x="0" y="266921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470283" y="749300"/>
            <a:ext cx="197251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334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CLUE # 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837502" y="2602431"/>
            <a:ext cx="2988821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7"/>
              </a:lnSpc>
            </a:pPr>
            <a:r>
              <a:rPr lang="en-US" sz="2533">
                <a:solidFill>
                  <a:srgbClr val="000000"/>
                </a:solidFill>
                <a:latin typeface="Egyptian Slate"/>
                <a:ea typeface="Egyptian Slate"/>
                <a:cs typeface="Egyptian Slate"/>
                <a:sym typeface="Egyptian Slate"/>
              </a:rPr>
              <a:t>This small, triangular bone sits in front of the knee joint.</a:t>
            </a:r>
          </a:p>
          <a:p>
            <a:pPr>
              <a:lnSpc>
                <a:spcPts val="2407"/>
              </a:lnSpc>
            </a:pPr>
            <a:endParaRPr lang="en-US" sz="2533">
              <a:solidFill>
                <a:srgbClr val="000000"/>
              </a:solidFill>
              <a:latin typeface="Egyptian Slate"/>
              <a:ea typeface="Egyptian Slate"/>
              <a:cs typeface="Egyptian Slate"/>
              <a:sym typeface="Egyptian Slate"/>
            </a:endParaRPr>
          </a:p>
          <a:p>
            <a:pPr>
              <a:lnSpc>
                <a:spcPts val="2407"/>
              </a:lnSpc>
            </a:pPr>
            <a:r>
              <a:rPr lang="en-US" sz="2533">
                <a:solidFill>
                  <a:srgbClr val="000000"/>
                </a:solidFill>
                <a:latin typeface="Egyptian Slate"/>
                <a:ea typeface="Egyptian Slate"/>
                <a:cs typeface="Egyptian Slate"/>
                <a:sym typeface="Egyptian Slate"/>
              </a:rPr>
              <a:t>It protects the joint and enhances the leverage of quadriceps muscles during movement.</a:t>
            </a:r>
          </a:p>
        </p:txBody>
      </p:sp>
      <p:pic>
        <p:nvPicPr>
          <p:cNvPr id="22" name="Content Placeholder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73" y="148471"/>
            <a:ext cx="8255479" cy="6561058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 rot="-83735">
            <a:off x="530686" y="-92986"/>
            <a:ext cx="1922931" cy="1557574"/>
          </a:xfrm>
          <a:custGeom>
            <a:avLst/>
            <a:gdLst/>
            <a:ahLst/>
            <a:cxnLst/>
            <a:rect l="l" t="t" r="r" b="b"/>
            <a:pathLst>
              <a:path w="2884396" h="2336361">
                <a:moveTo>
                  <a:pt x="0" y="0"/>
                </a:moveTo>
                <a:lnTo>
                  <a:pt x="2884396" y="0"/>
                </a:lnTo>
                <a:lnTo>
                  <a:pt x="2884396" y="2336360"/>
                </a:lnTo>
                <a:lnTo>
                  <a:pt x="0" y="233636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458561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_nov_18_IMG_682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86011" y="182881"/>
            <a:ext cx="6335428" cy="6335428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282466" y="182881"/>
            <a:ext cx="4614788" cy="1761422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82364" cy="1325563"/>
          </a:xfrm>
        </p:spPr>
        <p:txBody>
          <a:bodyPr/>
          <a:lstStyle/>
          <a:p>
            <a:r>
              <a:rPr lang="en-US" dirty="0" smtClean="0">
                <a:latin typeface="Egyptian Slate" panose="020B0604020202020204" charset="0"/>
              </a:rPr>
              <a:t>Exhibit #2: </a:t>
            </a:r>
            <a:br>
              <a:rPr lang="en-US" dirty="0" smtClean="0">
                <a:latin typeface="Egyptian Slate" panose="020B0604020202020204" charset="0"/>
              </a:rPr>
            </a:br>
            <a:r>
              <a:rPr lang="en-US" dirty="0" smtClean="0">
                <a:latin typeface="Egyptian Slate" panose="020B0604020202020204" charset="0"/>
              </a:rPr>
              <a:t>Surgery Film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2"/>
          <a:stretch/>
        </p:blipFill>
        <p:spPr>
          <a:xfrm>
            <a:off x="112144" y="4160618"/>
            <a:ext cx="5383882" cy="191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40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>
          <a:xfrm rot="16200000">
            <a:off x="4716495" y="-974027"/>
            <a:ext cx="7223913" cy="8744936"/>
          </a:xfrm>
          <a:custGeom>
            <a:avLst/>
            <a:gdLst/>
            <a:ahLst/>
            <a:cxnLst/>
            <a:rect l="l" t="t" r="r" b="b"/>
            <a:pathLst>
              <a:path w="11749126" h="11335424">
                <a:moveTo>
                  <a:pt x="0" y="0"/>
                </a:moveTo>
                <a:lnTo>
                  <a:pt x="11749125" y="0"/>
                </a:lnTo>
                <a:lnTo>
                  <a:pt x="11749125" y="11335424"/>
                </a:lnTo>
                <a:lnTo>
                  <a:pt x="0" y="11335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12808" y="6118971"/>
            <a:ext cx="4947479" cy="1478059"/>
          </a:xfrm>
          <a:custGeom>
            <a:avLst/>
            <a:gdLst/>
            <a:ahLst/>
            <a:cxnLst/>
            <a:rect l="l" t="t" r="r" b="b"/>
            <a:pathLst>
              <a:path w="7421219" h="2217089">
                <a:moveTo>
                  <a:pt x="0" y="0"/>
                </a:moveTo>
                <a:lnTo>
                  <a:pt x="7421218" y="0"/>
                </a:lnTo>
                <a:lnTo>
                  <a:pt x="7421218" y="2217090"/>
                </a:lnTo>
                <a:lnTo>
                  <a:pt x="0" y="22170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15"/>
          <p:cNvSpPr/>
          <p:nvPr/>
        </p:nvSpPr>
        <p:spPr>
          <a:xfrm>
            <a:off x="8954690" y="-367325"/>
            <a:ext cx="4355770" cy="1263173"/>
          </a:xfrm>
          <a:custGeom>
            <a:avLst/>
            <a:gdLst/>
            <a:ahLst/>
            <a:cxnLst/>
            <a:rect l="l" t="t" r="r" b="b"/>
            <a:pathLst>
              <a:path w="6533655" h="1894760">
                <a:moveTo>
                  <a:pt x="0" y="0"/>
                </a:moveTo>
                <a:lnTo>
                  <a:pt x="6533655" y="0"/>
                </a:lnTo>
                <a:lnTo>
                  <a:pt x="6533655" y="1894760"/>
                </a:lnTo>
                <a:lnTo>
                  <a:pt x="0" y="1894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22"/>
          <p:cNvSpPr/>
          <p:nvPr/>
        </p:nvSpPr>
        <p:spPr>
          <a:xfrm flipV="1">
            <a:off x="9802131" y="5840414"/>
            <a:ext cx="4155265" cy="101469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1407" y="2412033"/>
            <a:ext cx="7528244" cy="1325563"/>
          </a:xfrm>
        </p:spPr>
        <p:txBody>
          <a:bodyPr>
            <a:noAutofit/>
          </a:bodyPr>
          <a:lstStyle/>
          <a:p>
            <a:r>
              <a:rPr lang="en-US" sz="11500" b="1" dirty="0" smtClean="0">
                <a:latin typeface="Corbel Light" panose="020B0303020204020204" pitchFamily="34" charset="0"/>
              </a:rPr>
              <a:t>AUDIENCE </a:t>
            </a:r>
            <a:br>
              <a:rPr lang="en-US" sz="11500" b="1" dirty="0" smtClean="0">
                <a:latin typeface="Corbel Light" panose="020B0303020204020204" pitchFamily="34" charset="0"/>
              </a:rPr>
            </a:br>
            <a:r>
              <a:rPr lang="en-US" sz="11500" b="1" dirty="0" smtClean="0">
                <a:latin typeface="Corbel Light" panose="020B0303020204020204" pitchFamily="34" charset="0"/>
              </a:rPr>
              <a:t>MATTERS</a:t>
            </a:r>
            <a:endParaRPr lang="en-US" sz="11500" b="1" dirty="0">
              <a:latin typeface="Corbel Light" panose="020B0303020204020204" pitchFamily="34" charset="0"/>
            </a:endParaRPr>
          </a:p>
        </p:txBody>
      </p:sp>
      <p:sp>
        <p:nvSpPr>
          <p:cNvPr id="9" name="Freeform 14"/>
          <p:cNvSpPr/>
          <p:nvPr/>
        </p:nvSpPr>
        <p:spPr>
          <a:xfrm>
            <a:off x="5396325" y="2823959"/>
            <a:ext cx="6482249" cy="349414"/>
          </a:xfrm>
          <a:custGeom>
            <a:avLst/>
            <a:gdLst/>
            <a:ahLst/>
            <a:cxnLst/>
            <a:rect l="l" t="t" r="r" b="b"/>
            <a:pathLst>
              <a:path w="3016342" h="196062">
                <a:moveTo>
                  <a:pt x="0" y="0"/>
                </a:moveTo>
                <a:lnTo>
                  <a:pt x="3016343" y="0"/>
                </a:lnTo>
                <a:lnTo>
                  <a:pt x="3016343" y="196062"/>
                </a:lnTo>
                <a:lnTo>
                  <a:pt x="0" y="19606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AutoShape 10"/>
          <p:cNvSpPr/>
          <p:nvPr/>
        </p:nvSpPr>
        <p:spPr>
          <a:xfrm flipH="1">
            <a:off x="-694183" y="4671294"/>
            <a:ext cx="6090508" cy="1177654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1"/>
          <p:cNvSpPr/>
          <p:nvPr/>
        </p:nvSpPr>
        <p:spPr>
          <a:xfrm flipH="1">
            <a:off x="3942115" y="4671294"/>
            <a:ext cx="1454211" cy="2817262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2"/>
          <p:cNvSpPr/>
          <p:nvPr/>
        </p:nvSpPr>
        <p:spPr>
          <a:xfrm>
            <a:off x="5235169" y="4294901"/>
            <a:ext cx="322313" cy="531651"/>
          </a:xfrm>
          <a:custGeom>
            <a:avLst/>
            <a:gdLst/>
            <a:ahLst/>
            <a:cxnLst/>
            <a:rect l="l" t="t" r="r" b="b"/>
            <a:pathLst>
              <a:path w="483470" h="797477">
                <a:moveTo>
                  <a:pt x="0" y="0"/>
                </a:moveTo>
                <a:lnTo>
                  <a:pt x="483470" y="0"/>
                </a:lnTo>
                <a:lnTo>
                  <a:pt x="483470" y="797477"/>
                </a:lnTo>
                <a:lnTo>
                  <a:pt x="0" y="797477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13087301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282465" y="365125"/>
            <a:ext cx="10825089" cy="1325563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Egyptian Slate" panose="020B0604020202020204" charset="0"/>
              </a:rPr>
              <a:t>Exhibit #3: It Came From the Archives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7" y="1796566"/>
            <a:ext cx="3020114" cy="4026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458" y="1693353"/>
            <a:ext cx="3097524" cy="41300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286" y="2779949"/>
            <a:ext cx="2935816" cy="39144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580" y="2871810"/>
            <a:ext cx="2952929" cy="382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72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256300">
            <a:off x="-2131866" y="716923"/>
            <a:ext cx="11531598" cy="8922574"/>
          </a:xfrm>
          <a:custGeom>
            <a:avLst/>
            <a:gdLst/>
            <a:ahLst/>
            <a:cxnLst/>
            <a:rect l="l" t="t" r="r" b="b"/>
            <a:pathLst>
              <a:path w="17297397" h="13383861">
                <a:moveTo>
                  <a:pt x="0" y="0"/>
                </a:moveTo>
                <a:lnTo>
                  <a:pt x="17297397" y="0"/>
                </a:lnTo>
                <a:lnTo>
                  <a:pt x="17297397" y="13383861"/>
                </a:lnTo>
                <a:lnTo>
                  <a:pt x="0" y="13383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4164721" y="5446089"/>
            <a:ext cx="3439689" cy="155459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7604411" y="5457610"/>
            <a:ext cx="1608035" cy="2262892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 flipH="1">
            <a:off x="7432059" y="5099917"/>
            <a:ext cx="344704" cy="497767"/>
          </a:xfrm>
          <a:custGeom>
            <a:avLst/>
            <a:gdLst/>
            <a:ahLst/>
            <a:cxnLst/>
            <a:rect l="l" t="t" r="r" b="b"/>
            <a:pathLst>
              <a:path w="517056" h="746651">
                <a:moveTo>
                  <a:pt x="517056" y="0"/>
                </a:moveTo>
                <a:lnTo>
                  <a:pt x="0" y="0"/>
                </a:lnTo>
                <a:lnTo>
                  <a:pt x="0" y="746651"/>
                </a:lnTo>
                <a:lnTo>
                  <a:pt x="517056" y="746651"/>
                </a:lnTo>
                <a:lnTo>
                  <a:pt x="517056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8"/>
          <p:cNvSpPr/>
          <p:nvPr/>
        </p:nvSpPr>
        <p:spPr>
          <a:xfrm>
            <a:off x="282465" y="182881"/>
            <a:ext cx="5270841" cy="1761422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20" name="Title 1"/>
          <p:cNvSpPr txBox="1">
            <a:spLocks/>
          </p:cNvSpPr>
          <p:nvPr/>
        </p:nvSpPr>
        <p:spPr>
          <a:xfrm>
            <a:off x="838200" y="365125"/>
            <a:ext cx="376267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Egyptian Slate" panose="020B0604020202020204" charset="0"/>
              </a:rPr>
              <a:t>Exhibit #3a: </a:t>
            </a:r>
            <a:br>
              <a:rPr lang="en-US" dirty="0" smtClean="0">
                <a:latin typeface="Egyptian Slate" panose="020B0604020202020204" charset="0"/>
              </a:rPr>
            </a:br>
            <a:r>
              <a:rPr lang="en-US" dirty="0" smtClean="0">
                <a:latin typeface="Egyptian Slate" panose="020B0604020202020204" charset="0"/>
              </a:rPr>
              <a:t>Death Masks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27" y="2114253"/>
            <a:ext cx="3051429" cy="4420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75109" y="443224"/>
            <a:ext cx="3496382" cy="515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74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256300">
            <a:off x="-2131866" y="716923"/>
            <a:ext cx="11531598" cy="8922574"/>
          </a:xfrm>
          <a:custGeom>
            <a:avLst/>
            <a:gdLst/>
            <a:ahLst/>
            <a:cxnLst/>
            <a:rect l="l" t="t" r="r" b="b"/>
            <a:pathLst>
              <a:path w="17297397" h="13383861">
                <a:moveTo>
                  <a:pt x="0" y="0"/>
                </a:moveTo>
                <a:lnTo>
                  <a:pt x="17297397" y="0"/>
                </a:lnTo>
                <a:lnTo>
                  <a:pt x="17297397" y="13383861"/>
                </a:lnTo>
                <a:lnTo>
                  <a:pt x="0" y="13383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>
            <a:off x="11331762" y="5418517"/>
            <a:ext cx="1608035" cy="2262892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 flipH="1">
            <a:off x="11159410" y="5060824"/>
            <a:ext cx="344704" cy="497767"/>
          </a:xfrm>
          <a:custGeom>
            <a:avLst/>
            <a:gdLst/>
            <a:ahLst/>
            <a:cxnLst/>
            <a:rect l="l" t="t" r="r" b="b"/>
            <a:pathLst>
              <a:path w="517056" h="746651">
                <a:moveTo>
                  <a:pt x="517056" y="0"/>
                </a:moveTo>
                <a:lnTo>
                  <a:pt x="0" y="0"/>
                </a:lnTo>
                <a:lnTo>
                  <a:pt x="0" y="746651"/>
                </a:lnTo>
                <a:lnTo>
                  <a:pt x="517056" y="746651"/>
                </a:lnTo>
                <a:lnTo>
                  <a:pt x="517056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059" y="299920"/>
            <a:ext cx="9257351" cy="6355921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282466" y="182881"/>
            <a:ext cx="4614788" cy="1761422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7892072" y="5406996"/>
            <a:ext cx="3439689" cy="155459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itle 1"/>
          <p:cNvSpPr txBox="1">
            <a:spLocks/>
          </p:cNvSpPr>
          <p:nvPr/>
        </p:nvSpPr>
        <p:spPr>
          <a:xfrm>
            <a:off x="578318" y="400810"/>
            <a:ext cx="376267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Egyptian Slate" panose="020B0604020202020204" charset="0"/>
              </a:rPr>
              <a:t>Exhibit #3b: </a:t>
            </a:r>
            <a:br>
              <a:rPr lang="en-US" dirty="0" smtClean="0">
                <a:latin typeface="Egyptian Slate" panose="020B0604020202020204" charset="0"/>
              </a:rPr>
            </a:br>
            <a:r>
              <a:rPr lang="en-US" dirty="0" smtClean="0">
                <a:latin typeface="Egyptian Slate" panose="020B0604020202020204" charset="0"/>
              </a:rPr>
              <a:t>Anatomy Film</a:t>
            </a:r>
            <a:endParaRPr lang="en-US" dirty="0">
              <a:latin typeface="Egyptian Slat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094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256300">
            <a:off x="-2131866" y="716923"/>
            <a:ext cx="11531598" cy="8922574"/>
          </a:xfrm>
          <a:custGeom>
            <a:avLst/>
            <a:gdLst/>
            <a:ahLst/>
            <a:cxnLst/>
            <a:rect l="l" t="t" r="r" b="b"/>
            <a:pathLst>
              <a:path w="17297397" h="13383861">
                <a:moveTo>
                  <a:pt x="0" y="0"/>
                </a:moveTo>
                <a:lnTo>
                  <a:pt x="17297397" y="0"/>
                </a:lnTo>
                <a:lnTo>
                  <a:pt x="17297397" y="13383861"/>
                </a:lnTo>
                <a:lnTo>
                  <a:pt x="0" y="13383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4164721" y="5446089"/>
            <a:ext cx="3439689" cy="155459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7604411" y="5457610"/>
            <a:ext cx="1608035" cy="2262892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 flipH="1">
            <a:off x="7432059" y="5099917"/>
            <a:ext cx="344704" cy="497767"/>
          </a:xfrm>
          <a:custGeom>
            <a:avLst/>
            <a:gdLst/>
            <a:ahLst/>
            <a:cxnLst/>
            <a:rect l="l" t="t" r="r" b="b"/>
            <a:pathLst>
              <a:path w="517056" h="746651">
                <a:moveTo>
                  <a:pt x="517056" y="0"/>
                </a:moveTo>
                <a:lnTo>
                  <a:pt x="0" y="0"/>
                </a:lnTo>
                <a:lnTo>
                  <a:pt x="0" y="746651"/>
                </a:lnTo>
                <a:lnTo>
                  <a:pt x="517056" y="746651"/>
                </a:lnTo>
                <a:lnTo>
                  <a:pt x="517056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7"/>
          <p:cNvSpPr/>
          <p:nvPr/>
        </p:nvSpPr>
        <p:spPr>
          <a:xfrm>
            <a:off x="311342" y="182879"/>
            <a:ext cx="5588944" cy="1896177"/>
          </a:xfrm>
          <a:custGeom>
            <a:avLst/>
            <a:gdLst/>
            <a:ahLst/>
            <a:cxnLst/>
            <a:rect l="l" t="t" r="r" b="b"/>
            <a:pathLst>
              <a:path w="2404942" h="2320261">
                <a:moveTo>
                  <a:pt x="0" y="0"/>
                </a:moveTo>
                <a:lnTo>
                  <a:pt x="2404942" y="0"/>
                </a:lnTo>
                <a:lnTo>
                  <a:pt x="2404942" y="2320261"/>
                </a:lnTo>
                <a:lnTo>
                  <a:pt x="0" y="2320261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sp>
      <p:sp>
        <p:nvSpPr>
          <p:cNvPr id="9" name="Title 1"/>
          <p:cNvSpPr txBox="1">
            <a:spLocks/>
          </p:cNvSpPr>
          <p:nvPr/>
        </p:nvSpPr>
        <p:spPr>
          <a:xfrm>
            <a:off x="578318" y="439311"/>
            <a:ext cx="472520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Egyptian Slate" panose="020B0604020202020204" charset="0"/>
              </a:rPr>
              <a:t>Exhibit #3c: </a:t>
            </a:r>
            <a:br>
              <a:rPr lang="en-US" dirty="0" smtClean="0">
                <a:latin typeface="Egyptian Slate" panose="020B0604020202020204" charset="0"/>
              </a:rPr>
            </a:br>
            <a:r>
              <a:rPr lang="en-US" dirty="0" smtClean="0">
                <a:latin typeface="Egyptian Slate" panose="020B0604020202020204" charset="0"/>
              </a:rPr>
              <a:t>Autopsy Records</a:t>
            </a:r>
            <a:endParaRPr lang="en-US" dirty="0">
              <a:latin typeface="Egyptian Slate" panose="020B060402020202020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85" y="2201755"/>
            <a:ext cx="3380667" cy="45075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6807823" y="-74676"/>
            <a:ext cx="4505092" cy="548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00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0" y="193430"/>
            <a:ext cx="12305654" cy="6457454"/>
          </a:xfrm>
          <a:custGeom>
            <a:avLst/>
            <a:gdLst/>
            <a:ahLst/>
            <a:cxnLst/>
            <a:rect l="l" t="t" r="r" b="b"/>
            <a:pathLst>
              <a:path w="19257875" h="7799439">
                <a:moveTo>
                  <a:pt x="0" y="0"/>
                </a:moveTo>
                <a:lnTo>
                  <a:pt x="19257875" y="0"/>
                </a:lnTo>
                <a:lnTo>
                  <a:pt x="19257875" y="7799440"/>
                </a:lnTo>
                <a:lnTo>
                  <a:pt x="0" y="77994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>
            <a:grpSpLocks noChangeAspect="1"/>
          </p:cNvGrpSpPr>
          <p:nvPr/>
        </p:nvGrpSpPr>
        <p:grpSpPr>
          <a:xfrm rot="488171">
            <a:off x="5526423" y="5307337"/>
            <a:ext cx="2291499" cy="2662057"/>
            <a:chOff x="0" y="0"/>
            <a:chExt cx="546608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0" name="Freeform 20"/>
          <p:cNvSpPr/>
          <p:nvPr/>
        </p:nvSpPr>
        <p:spPr>
          <a:xfrm rot="527162">
            <a:off x="6031414" y="5561072"/>
            <a:ext cx="1227884" cy="1696558"/>
          </a:xfrm>
          <a:custGeom>
            <a:avLst/>
            <a:gdLst/>
            <a:ahLst/>
            <a:cxnLst/>
            <a:rect l="l" t="t" r="r" b="b"/>
            <a:pathLst>
              <a:path w="1841826" h="2544837">
                <a:moveTo>
                  <a:pt x="0" y="0"/>
                </a:moveTo>
                <a:lnTo>
                  <a:pt x="1841826" y="0"/>
                </a:lnTo>
                <a:lnTo>
                  <a:pt x="1841826" y="2544837"/>
                </a:lnTo>
                <a:lnTo>
                  <a:pt x="0" y="254483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>
            <a:grpSpLocks noChangeAspect="1"/>
          </p:cNvGrpSpPr>
          <p:nvPr/>
        </p:nvGrpSpPr>
        <p:grpSpPr>
          <a:xfrm rot="466622">
            <a:off x="11046251" y="5130706"/>
            <a:ext cx="2291499" cy="2662057"/>
            <a:chOff x="0" y="0"/>
            <a:chExt cx="546608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6" name="Freeform 36"/>
          <p:cNvSpPr/>
          <p:nvPr/>
        </p:nvSpPr>
        <p:spPr>
          <a:xfrm rot="456782">
            <a:off x="11236137" y="5459161"/>
            <a:ext cx="1423035" cy="2743200"/>
          </a:xfrm>
          <a:custGeom>
            <a:avLst/>
            <a:gdLst/>
            <a:ahLst/>
            <a:cxnLst/>
            <a:rect l="l" t="t" r="r" b="b"/>
            <a:pathLst>
              <a:path w="2134553" h="4114800">
                <a:moveTo>
                  <a:pt x="0" y="0"/>
                </a:moveTo>
                <a:lnTo>
                  <a:pt x="2134552" y="0"/>
                </a:lnTo>
                <a:lnTo>
                  <a:pt x="21345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9" name="AutoShape 39"/>
          <p:cNvSpPr/>
          <p:nvPr/>
        </p:nvSpPr>
        <p:spPr>
          <a:xfrm>
            <a:off x="6753053" y="5320735"/>
            <a:ext cx="3719387" cy="1088616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4" name="Freeform 27"/>
          <p:cNvSpPr/>
          <p:nvPr/>
        </p:nvSpPr>
        <p:spPr>
          <a:xfrm>
            <a:off x="7758490" y="86626"/>
            <a:ext cx="3414253" cy="4095925"/>
          </a:xfrm>
          <a:custGeom>
            <a:avLst/>
            <a:gdLst/>
            <a:ahLst/>
            <a:cxnLst/>
            <a:rect l="l" t="t" r="r" b="b"/>
            <a:pathLst>
              <a:path w="3770144" h="4364292">
                <a:moveTo>
                  <a:pt x="0" y="0"/>
                </a:moveTo>
                <a:lnTo>
                  <a:pt x="3770143" y="0"/>
                </a:lnTo>
                <a:lnTo>
                  <a:pt x="3770143" y="4364293"/>
                </a:lnTo>
                <a:lnTo>
                  <a:pt x="0" y="436429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33"/>
          <p:cNvSpPr/>
          <p:nvPr/>
        </p:nvSpPr>
        <p:spPr>
          <a:xfrm>
            <a:off x="7892568" y="484470"/>
            <a:ext cx="2504445" cy="2391055"/>
          </a:xfrm>
          <a:custGeom>
            <a:avLst/>
            <a:gdLst/>
            <a:ahLst/>
            <a:cxnLst/>
            <a:rect l="l" t="t" r="r" b="b"/>
            <a:pathLst>
              <a:path w="2765501" h="2547718">
                <a:moveTo>
                  <a:pt x="0" y="0"/>
                </a:moveTo>
                <a:lnTo>
                  <a:pt x="2765502" y="0"/>
                </a:lnTo>
                <a:lnTo>
                  <a:pt x="2765502" y="2547718"/>
                </a:lnTo>
                <a:lnTo>
                  <a:pt x="0" y="254771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0" name="AutoShape 40"/>
          <p:cNvSpPr/>
          <p:nvPr/>
        </p:nvSpPr>
        <p:spPr>
          <a:xfrm flipH="1">
            <a:off x="2558060" y="5320735"/>
            <a:ext cx="4302489" cy="1537265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AutoShape 41"/>
          <p:cNvSpPr/>
          <p:nvPr/>
        </p:nvSpPr>
        <p:spPr>
          <a:xfrm flipH="1">
            <a:off x="10415192" y="4836084"/>
            <a:ext cx="2119303" cy="157326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42"/>
          <p:cNvSpPr/>
          <p:nvPr/>
        </p:nvSpPr>
        <p:spPr>
          <a:xfrm flipH="1" flipV="1">
            <a:off x="11192252" y="2900754"/>
            <a:ext cx="1936821" cy="292094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Freeform 44"/>
          <p:cNvSpPr/>
          <p:nvPr/>
        </p:nvSpPr>
        <p:spPr>
          <a:xfrm>
            <a:off x="6672173" y="4987909"/>
            <a:ext cx="322313" cy="531651"/>
          </a:xfrm>
          <a:custGeom>
            <a:avLst/>
            <a:gdLst/>
            <a:ahLst/>
            <a:cxnLst/>
            <a:rect l="l" t="t" r="r" b="b"/>
            <a:pathLst>
              <a:path w="483470" h="797477">
                <a:moveTo>
                  <a:pt x="0" y="0"/>
                </a:moveTo>
                <a:lnTo>
                  <a:pt x="483471" y="0"/>
                </a:lnTo>
                <a:lnTo>
                  <a:pt x="483471" y="797477"/>
                </a:lnTo>
                <a:lnTo>
                  <a:pt x="0" y="797477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5" name="Freeform 45"/>
          <p:cNvSpPr/>
          <p:nvPr/>
        </p:nvSpPr>
        <p:spPr>
          <a:xfrm>
            <a:off x="10911890" y="2398931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0" y="0"/>
                </a:moveTo>
                <a:lnTo>
                  <a:pt x="614107" y="0"/>
                </a:lnTo>
                <a:lnTo>
                  <a:pt x="614107" y="886797"/>
                </a:lnTo>
                <a:lnTo>
                  <a:pt x="0" y="886797"/>
                </a:lnTo>
                <a:lnTo>
                  <a:pt x="0" y="0"/>
                </a:lnTo>
                <a:close/>
              </a:path>
            </a:pathLst>
          </a:custGeom>
          <a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6" name="Freeform 46"/>
          <p:cNvSpPr/>
          <p:nvPr/>
        </p:nvSpPr>
        <p:spPr>
          <a:xfrm flipH="1">
            <a:off x="9178972" y="-112752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614108" y="0"/>
                </a:moveTo>
                <a:lnTo>
                  <a:pt x="0" y="0"/>
                </a:lnTo>
                <a:lnTo>
                  <a:pt x="0" y="886798"/>
                </a:lnTo>
                <a:lnTo>
                  <a:pt x="614108" y="886798"/>
                </a:lnTo>
                <a:lnTo>
                  <a:pt x="614108" y="0"/>
                </a:lnTo>
                <a:close/>
              </a:path>
            </a:pathLst>
          </a:custGeom>
          <a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7" name="Freeform 47"/>
          <p:cNvSpPr/>
          <p:nvPr/>
        </p:nvSpPr>
        <p:spPr>
          <a:xfrm flipH="1">
            <a:off x="10210490" y="5986359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614108" y="0"/>
                </a:moveTo>
                <a:lnTo>
                  <a:pt x="0" y="0"/>
                </a:lnTo>
                <a:lnTo>
                  <a:pt x="0" y="886798"/>
                </a:lnTo>
                <a:lnTo>
                  <a:pt x="614108" y="886798"/>
                </a:lnTo>
                <a:lnTo>
                  <a:pt x="614108" y="0"/>
                </a:lnTo>
                <a:close/>
              </a:path>
            </a:pathLst>
          </a:custGeom>
          <a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8" name="Freeform 48"/>
          <p:cNvSpPr/>
          <p:nvPr/>
        </p:nvSpPr>
        <p:spPr>
          <a:xfrm rot="730005">
            <a:off x="362356" y="41820"/>
            <a:ext cx="5407640" cy="3082750"/>
          </a:xfrm>
          <a:custGeom>
            <a:avLst/>
            <a:gdLst/>
            <a:ahLst/>
            <a:cxnLst/>
            <a:rect l="l" t="t" r="r" b="b"/>
            <a:pathLst>
              <a:path w="6615405" h="3745973">
                <a:moveTo>
                  <a:pt x="0" y="0"/>
                </a:moveTo>
                <a:lnTo>
                  <a:pt x="6615404" y="0"/>
                </a:lnTo>
                <a:lnTo>
                  <a:pt x="6615404" y="3745973"/>
                </a:lnTo>
                <a:lnTo>
                  <a:pt x="0" y="3745973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 rot="-150838">
            <a:off x="896263" y="1298452"/>
            <a:ext cx="4720941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7"/>
              </a:lnSpc>
            </a:pPr>
            <a:r>
              <a:rPr lang="en-US" sz="5400" b="1" dirty="0" smtClean="0">
                <a:solidFill>
                  <a:srgbClr val="BA0F0F"/>
                </a:solidFill>
                <a:latin typeface="Corbel Light" panose="020B0303020204020204" pitchFamily="34" charset="0"/>
                <a:ea typeface="Special Elite"/>
                <a:cs typeface="Special Elite"/>
                <a:sym typeface="Special Elite"/>
              </a:rPr>
              <a:t>CONCLUSIONS</a:t>
            </a:r>
            <a:endParaRPr lang="en-US" sz="5400" b="1" dirty="0">
              <a:solidFill>
                <a:srgbClr val="BA0F0F"/>
              </a:solidFill>
              <a:latin typeface="Corbel Light" panose="020B0303020204020204" pitchFamily="34" charset="0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1607151" y="3376936"/>
            <a:ext cx="8937654" cy="1578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2407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Egyptian Slate"/>
                <a:ea typeface="Special Elite"/>
                <a:cs typeface="Special Elite"/>
                <a:sym typeface="Special Elite"/>
              </a:rPr>
              <a:t>Who is the audience? </a:t>
            </a:r>
            <a:endParaRPr lang="en-US" sz="4000" dirty="0" smtClean="0">
              <a:solidFill>
                <a:srgbClr val="000000"/>
              </a:solidFill>
              <a:latin typeface="Egyptian Slate"/>
              <a:ea typeface="Special Elite"/>
              <a:cs typeface="Special Elite"/>
              <a:sym typeface="Special Elite"/>
            </a:endParaRPr>
          </a:p>
          <a:p>
            <a:pPr marL="457200" indent="-457200">
              <a:lnSpc>
                <a:spcPts val="2407"/>
              </a:lnSpc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000000"/>
              </a:solidFill>
              <a:latin typeface="Egyptian Slate"/>
              <a:ea typeface="Special Elite"/>
              <a:cs typeface="Special Elite"/>
              <a:sym typeface="Special Elite"/>
            </a:endParaRPr>
          </a:p>
          <a:p>
            <a:pPr marL="457200" indent="-457200">
              <a:lnSpc>
                <a:spcPts val="2407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000000"/>
                </a:solidFill>
                <a:latin typeface="Egyptian Slate"/>
                <a:ea typeface="Special Elite"/>
                <a:cs typeface="Special Elite"/>
                <a:sym typeface="Special Elite"/>
              </a:rPr>
              <a:t>What is the context?</a:t>
            </a:r>
          </a:p>
          <a:p>
            <a:pPr marL="457200" indent="-457200">
              <a:lnSpc>
                <a:spcPts val="2407"/>
              </a:lnSpc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000000"/>
              </a:solidFill>
              <a:latin typeface="Egyptian Slate"/>
              <a:ea typeface="Special Elite"/>
              <a:cs typeface="Special Elite"/>
              <a:sym typeface="Special Elite"/>
            </a:endParaRPr>
          </a:p>
          <a:p>
            <a:pPr marL="457200" indent="-457200">
              <a:lnSpc>
                <a:spcPts val="2407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000000"/>
                </a:solidFill>
                <a:latin typeface="Egyptian Slate"/>
                <a:ea typeface="Special Elite"/>
                <a:cs typeface="Special Elite"/>
                <a:sym typeface="Special Elite"/>
              </a:rPr>
              <a:t>What information can you provide?</a:t>
            </a:r>
            <a:endParaRPr lang="en-US" sz="4000" dirty="0">
              <a:solidFill>
                <a:srgbClr val="000000"/>
              </a:solidFill>
              <a:latin typeface="Egyptian Slate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43" name="AutoShape 43"/>
          <p:cNvSpPr/>
          <p:nvPr/>
        </p:nvSpPr>
        <p:spPr>
          <a:xfrm flipH="1" flipV="1">
            <a:off x="5276413" y="-112751"/>
            <a:ext cx="4208861" cy="407781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AutoShape 38"/>
          <p:cNvSpPr/>
          <p:nvPr/>
        </p:nvSpPr>
        <p:spPr>
          <a:xfrm>
            <a:off x="9383674" y="193430"/>
            <a:ext cx="1808577" cy="2707324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25409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0" y="193430"/>
            <a:ext cx="12305654" cy="6457454"/>
          </a:xfrm>
          <a:custGeom>
            <a:avLst/>
            <a:gdLst/>
            <a:ahLst/>
            <a:cxnLst/>
            <a:rect l="l" t="t" r="r" b="b"/>
            <a:pathLst>
              <a:path w="19257875" h="7799439">
                <a:moveTo>
                  <a:pt x="0" y="0"/>
                </a:moveTo>
                <a:lnTo>
                  <a:pt x="19257875" y="0"/>
                </a:lnTo>
                <a:lnTo>
                  <a:pt x="19257875" y="7799440"/>
                </a:lnTo>
                <a:lnTo>
                  <a:pt x="0" y="77994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>
            <a:grpSpLocks noChangeAspect="1"/>
          </p:cNvGrpSpPr>
          <p:nvPr/>
        </p:nvGrpSpPr>
        <p:grpSpPr>
          <a:xfrm rot="488171">
            <a:off x="5526423" y="5307337"/>
            <a:ext cx="2291499" cy="2662057"/>
            <a:chOff x="0" y="0"/>
            <a:chExt cx="546608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0" name="Freeform 20"/>
          <p:cNvSpPr/>
          <p:nvPr/>
        </p:nvSpPr>
        <p:spPr>
          <a:xfrm rot="527162">
            <a:off x="6031414" y="5561072"/>
            <a:ext cx="1227884" cy="1696558"/>
          </a:xfrm>
          <a:custGeom>
            <a:avLst/>
            <a:gdLst/>
            <a:ahLst/>
            <a:cxnLst/>
            <a:rect l="l" t="t" r="r" b="b"/>
            <a:pathLst>
              <a:path w="1841826" h="2544837">
                <a:moveTo>
                  <a:pt x="0" y="0"/>
                </a:moveTo>
                <a:lnTo>
                  <a:pt x="1841826" y="0"/>
                </a:lnTo>
                <a:lnTo>
                  <a:pt x="1841826" y="2544837"/>
                </a:lnTo>
                <a:lnTo>
                  <a:pt x="0" y="254483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>
            <a:grpSpLocks noChangeAspect="1"/>
          </p:cNvGrpSpPr>
          <p:nvPr/>
        </p:nvGrpSpPr>
        <p:grpSpPr>
          <a:xfrm rot="466622">
            <a:off x="11046251" y="5130706"/>
            <a:ext cx="2291499" cy="2662057"/>
            <a:chOff x="0" y="0"/>
            <a:chExt cx="546608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solidFill>
              <a:srgbClr val="3C3333"/>
            </a:solidFill>
            <a:ln w="12700">
              <a:solidFill>
                <a:srgbClr val="000000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6" name="Freeform 36"/>
          <p:cNvSpPr/>
          <p:nvPr/>
        </p:nvSpPr>
        <p:spPr>
          <a:xfrm rot="456782">
            <a:off x="11236137" y="5459161"/>
            <a:ext cx="1423035" cy="2743200"/>
          </a:xfrm>
          <a:custGeom>
            <a:avLst/>
            <a:gdLst/>
            <a:ahLst/>
            <a:cxnLst/>
            <a:rect l="l" t="t" r="r" b="b"/>
            <a:pathLst>
              <a:path w="2134553" h="4114800">
                <a:moveTo>
                  <a:pt x="0" y="0"/>
                </a:moveTo>
                <a:lnTo>
                  <a:pt x="2134552" y="0"/>
                </a:lnTo>
                <a:lnTo>
                  <a:pt x="21345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9" name="AutoShape 39"/>
          <p:cNvSpPr/>
          <p:nvPr/>
        </p:nvSpPr>
        <p:spPr>
          <a:xfrm>
            <a:off x="6753053" y="5320735"/>
            <a:ext cx="3719387" cy="1088616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4" name="Freeform 27"/>
          <p:cNvSpPr/>
          <p:nvPr/>
        </p:nvSpPr>
        <p:spPr>
          <a:xfrm>
            <a:off x="7758490" y="86626"/>
            <a:ext cx="3414253" cy="4095925"/>
          </a:xfrm>
          <a:custGeom>
            <a:avLst/>
            <a:gdLst/>
            <a:ahLst/>
            <a:cxnLst/>
            <a:rect l="l" t="t" r="r" b="b"/>
            <a:pathLst>
              <a:path w="3770144" h="4364292">
                <a:moveTo>
                  <a:pt x="0" y="0"/>
                </a:moveTo>
                <a:lnTo>
                  <a:pt x="3770143" y="0"/>
                </a:lnTo>
                <a:lnTo>
                  <a:pt x="3770143" y="4364293"/>
                </a:lnTo>
                <a:lnTo>
                  <a:pt x="0" y="436429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33"/>
          <p:cNvSpPr/>
          <p:nvPr/>
        </p:nvSpPr>
        <p:spPr>
          <a:xfrm>
            <a:off x="7892568" y="484470"/>
            <a:ext cx="2504445" cy="2391055"/>
          </a:xfrm>
          <a:custGeom>
            <a:avLst/>
            <a:gdLst/>
            <a:ahLst/>
            <a:cxnLst/>
            <a:rect l="l" t="t" r="r" b="b"/>
            <a:pathLst>
              <a:path w="2765501" h="2547718">
                <a:moveTo>
                  <a:pt x="0" y="0"/>
                </a:moveTo>
                <a:lnTo>
                  <a:pt x="2765502" y="0"/>
                </a:lnTo>
                <a:lnTo>
                  <a:pt x="2765502" y="2547718"/>
                </a:lnTo>
                <a:lnTo>
                  <a:pt x="0" y="254771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0" name="AutoShape 40"/>
          <p:cNvSpPr/>
          <p:nvPr/>
        </p:nvSpPr>
        <p:spPr>
          <a:xfrm flipH="1">
            <a:off x="2558060" y="5320735"/>
            <a:ext cx="4302489" cy="1537265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AutoShape 41"/>
          <p:cNvSpPr/>
          <p:nvPr/>
        </p:nvSpPr>
        <p:spPr>
          <a:xfrm flipH="1">
            <a:off x="10415192" y="4836084"/>
            <a:ext cx="2119303" cy="1573267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42"/>
          <p:cNvSpPr/>
          <p:nvPr/>
        </p:nvSpPr>
        <p:spPr>
          <a:xfrm flipH="1" flipV="1">
            <a:off x="11192252" y="2900754"/>
            <a:ext cx="1936821" cy="292094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Freeform 44"/>
          <p:cNvSpPr/>
          <p:nvPr/>
        </p:nvSpPr>
        <p:spPr>
          <a:xfrm>
            <a:off x="6672173" y="4987909"/>
            <a:ext cx="322313" cy="531651"/>
          </a:xfrm>
          <a:custGeom>
            <a:avLst/>
            <a:gdLst/>
            <a:ahLst/>
            <a:cxnLst/>
            <a:rect l="l" t="t" r="r" b="b"/>
            <a:pathLst>
              <a:path w="483470" h="797477">
                <a:moveTo>
                  <a:pt x="0" y="0"/>
                </a:moveTo>
                <a:lnTo>
                  <a:pt x="483471" y="0"/>
                </a:lnTo>
                <a:lnTo>
                  <a:pt x="483471" y="797477"/>
                </a:lnTo>
                <a:lnTo>
                  <a:pt x="0" y="797477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5" name="Freeform 45"/>
          <p:cNvSpPr/>
          <p:nvPr/>
        </p:nvSpPr>
        <p:spPr>
          <a:xfrm>
            <a:off x="10911890" y="2398931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0" y="0"/>
                </a:moveTo>
                <a:lnTo>
                  <a:pt x="614107" y="0"/>
                </a:lnTo>
                <a:lnTo>
                  <a:pt x="614107" y="886797"/>
                </a:lnTo>
                <a:lnTo>
                  <a:pt x="0" y="886797"/>
                </a:lnTo>
                <a:lnTo>
                  <a:pt x="0" y="0"/>
                </a:lnTo>
                <a:close/>
              </a:path>
            </a:pathLst>
          </a:custGeom>
          <a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6" name="Freeform 46"/>
          <p:cNvSpPr/>
          <p:nvPr/>
        </p:nvSpPr>
        <p:spPr>
          <a:xfrm flipH="1">
            <a:off x="9178972" y="-112752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614108" y="0"/>
                </a:moveTo>
                <a:lnTo>
                  <a:pt x="0" y="0"/>
                </a:lnTo>
                <a:lnTo>
                  <a:pt x="0" y="886798"/>
                </a:lnTo>
                <a:lnTo>
                  <a:pt x="614108" y="886798"/>
                </a:lnTo>
                <a:lnTo>
                  <a:pt x="614108" y="0"/>
                </a:lnTo>
                <a:close/>
              </a:path>
            </a:pathLst>
          </a:custGeom>
          <a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7" name="Freeform 47"/>
          <p:cNvSpPr/>
          <p:nvPr/>
        </p:nvSpPr>
        <p:spPr>
          <a:xfrm flipH="1">
            <a:off x="10210490" y="5986359"/>
            <a:ext cx="409405" cy="591199"/>
          </a:xfrm>
          <a:custGeom>
            <a:avLst/>
            <a:gdLst/>
            <a:ahLst/>
            <a:cxnLst/>
            <a:rect l="l" t="t" r="r" b="b"/>
            <a:pathLst>
              <a:path w="614107" h="886798">
                <a:moveTo>
                  <a:pt x="614108" y="0"/>
                </a:moveTo>
                <a:lnTo>
                  <a:pt x="0" y="0"/>
                </a:lnTo>
                <a:lnTo>
                  <a:pt x="0" y="886798"/>
                </a:lnTo>
                <a:lnTo>
                  <a:pt x="614108" y="886798"/>
                </a:lnTo>
                <a:lnTo>
                  <a:pt x="614108" y="0"/>
                </a:lnTo>
                <a:close/>
              </a:path>
            </a:pathLst>
          </a:custGeom>
          <a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8" name="Freeform 48"/>
          <p:cNvSpPr/>
          <p:nvPr/>
        </p:nvSpPr>
        <p:spPr>
          <a:xfrm rot="730005">
            <a:off x="417786" y="57912"/>
            <a:ext cx="5407640" cy="3082750"/>
          </a:xfrm>
          <a:custGeom>
            <a:avLst/>
            <a:gdLst/>
            <a:ahLst/>
            <a:cxnLst/>
            <a:rect l="l" t="t" r="r" b="b"/>
            <a:pathLst>
              <a:path w="6615405" h="3745973">
                <a:moveTo>
                  <a:pt x="0" y="0"/>
                </a:moveTo>
                <a:lnTo>
                  <a:pt x="6615404" y="0"/>
                </a:lnTo>
                <a:lnTo>
                  <a:pt x="6615404" y="3745973"/>
                </a:lnTo>
                <a:lnTo>
                  <a:pt x="0" y="3745973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 rot="-150838">
            <a:off x="1035513" y="1357217"/>
            <a:ext cx="3430591" cy="645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7"/>
              </a:lnSpc>
            </a:pPr>
            <a:r>
              <a:rPr lang="en-US" sz="6000" b="1" dirty="0" smtClean="0">
                <a:solidFill>
                  <a:srgbClr val="BA0F0F"/>
                </a:solidFill>
                <a:latin typeface="Corbel Light" panose="020B0303020204020204" pitchFamily="34" charset="0"/>
                <a:ea typeface="Special Elite"/>
                <a:cs typeface="Special Elite"/>
                <a:sym typeface="Special Elite"/>
              </a:rPr>
              <a:t>Thank you!</a:t>
            </a:r>
            <a:endParaRPr lang="en-US" sz="6000" b="1" dirty="0">
              <a:solidFill>
                <a:srgbClr val="BA0F0F"/>
              </a:solidFill>
              <a:latin typeface="Corbel Light" panose="020B0303020204020204" pitchFamily="34" charset="0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555774" y="3363690"/>
            <a:ext cx="8937654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7"/>
              </a:lnSpc>
            </a:pPr>
            <a:r>
              <a:rPr lang="en-US" sz="4800" dirty="0" smtClean="0">
                <a:solidFill>
                  <a:srgbClr val="000000"/>
                </a:solidFill>
                <a:latin typeface="Egyptian Slate" panose="020B0604020202020204" charset="0"/>
                <a:ea typeface="Special Elite"/>
                <a:cs typeface="Special Elite"/>
                <a:sym typeface="Special Elite"/>
              </a:rPr>
              <a:t>lucy.waldrop@duke.edu</a:t>
            </a:r>
          </a:p>
          <a:p>
            <a:pPr>
              <a:lnSpc>
                <a:spcPts val="2407"/>
              </a:lnSpc>
            </a:pPr>
            <a:endParaRPr lang="en-US" sz="4800" dirty="0" smtClean="0">
              <a:solidFill>
                <a:srgbClr val="000000"/>
              </a:solidFill>
              <a:latin typeface="Egyptian Slate" panose="020B0604020202020204" charset="0"/>
              <a:ea typeface="Special Elite"/>
              <a:cs typeface="Special Elite"/>
              <a:sym typeface="Special Elite"/>
            </a:endParaRPr>
          </a:p>
          <a:p>
            <a:pPr>
              <a:lnSpc>
                <a:spcPts val="2407"/>
              </a:lnSpc>
            </a:pPr>
            <a:endParaRPr lang="en-US" sz="4800" dirty="0" smtClean="0">
              <a:solidFill>
                <a:srgbClr val="000000"/>
              </a:solidFill>
              <a:latin typeface="Egyptian Slate" panose="020B0604020202020204" charset="0"/>
              <a:ea typeface="Special Elite"/>
              <a:cs typeface="Special Elite"/>
              <a:sym typeface="Special Elite"/>
            </a:endParaRPr>
          </a:p>
          <a:p>
            <a:pPr marL="457200" indent="-457200">
              <a:lnSpc>
                <a:spcPts val="2407"/>
              </a:lnSpc>
              <a:buFont typeface="Arial" panose="020B0604020202020204" pitchFamily="34" charset="0"/>
              <a:buChar char="•"/>
            </a:pPr>
            <a:endParaRPr lang="en-US" sz="4800" dirty="0">
              <a:solidFill>
                <a:srgbClr val="000000"/>
              </a:solidFill>
              <a:latin typeface="Egyptian Slate" panose="020B0604020202020204" charset="0"/>
              <a:ea typeface="Special Elite"/>
              <a:cs typeface="Special Elite"/>
              <a:sym typeface="Special Elite"/>
            </a:endParaRPr>
          </a:p>
          <a:p>
            <a:pPr>
              <a:lnSpc>
                <a:spcPts val="2407"/>
              </a:lnSpc>
            </a:pPr>
            <a:r>
              <a:rPr lang="en-US" sz="4800" dirty="0" smtClean="0">
                <a:solidFill>
                  <a:srgbClr val="000000"/>
                </a:solidFill>
                <a:latin typeface="Egyptian Slate" panose="020B0604020202020204" charset="0"/>
                <a:ea typeface="Special Elite"/>
                <a:cs typeface="Special Elite"/>
                <a:sym typeface="Special Elite"/>
              </a:rPr>
              <a:t>rebecca.j.williams@duke.edu</a:t>
            </a:r>
            <a:endParaRPr lang="en-US" sz="4800" dirty="0">
              <a:solidFill>
                <a:srgbClr val="000000"/>
              </a:solidFill>
              <a:latin typeface="Egyptian Slate" panose="020B0604020202020204" charset="0"/>
              <a:ea typeface="Special Elite"/>
              <a:cs typeface="Special Elite"/>
              <a:sym typeface="Special Elite"/>
            </a:endParaRPr>
          </a:p>
        </p:txBody>
      </p:sp>
      <p:sp>
        <p:nvSpPr>
          <p:cNvPr id="43" name="AutoShape 43"/>
          <p:cNvSpPr/>
          <p:nvPr/>
        </p:nvSpPr>
        <p:spPr>
          <a:xfrm flipH="1" flipV="1">
            <a:off x="5276413" y="-112751"/>
            <a:ext cx="4208861" cy="407781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AutoShape 38"/>
          <p:cNvSpPr/>
          <p:nvPr/>
        </p:nvSpPr>
        <p:spPr>
          <a:xfrm>
            <a:off x="9383674" y="193430"/>
            <a:ext cx="1808577" cy="2707324"/>
          </a:xfrm>
          <a:prstGeom prst="line">
            <a:avLst/>
          </a:prstGeom>
          <a:ln w="57150" cap="flat">
            <a:solidFill>
              <a:srgbClr val="BA0F0F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169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545</Words>
  <Application>Microsoft Office PowerPoint</Application>
  <PresentationFormat>Widescreen</PresentationFormat>
  <Paragraphs>86</Paragraphs>
  <Slides>28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Corbel Light</vt:lpstr>
      <vt:lpstr>Egyptian Slate</vt:lpstr>
      <vt:lpstr>Lato</vt:lpstr>
      <vt:lpstr>Special Elite</vt:lpstr>
      <vt:lpstr>Office Theme</vt:lpstr>
      <vt:lpstr>PowerPoint Presentation</vt:lpstr>
      <vt:lpstr>PowerPoint Presentation</vt:lpstr>
      <vt:lpstr>PowerPoint Presentation</vt:lpstr>
      <vt:lpstr>A Day in the Life Of...</vt:lpstr>
      <vt:lpstr>PowerPoint Presentation</vt:lpstr>
      <vt:lpstr>PowerPoint Presentation</vt:lpstr>
      <vt:lpstr>Exhibit #1a: The Request</vt:lpstr>
      <vt:lpstr>PowerPoint Presentation</vt:lpstr>
      <vt:lpstr>Exhibit #2: Department of Pathology</vt:lpstr>
      <vt:lpstr>PowerPoint Presentation</vt:lpstr>
      <vt:lpstr>PowerPoint Presentation</vt:lpstr>
      <vt:lpstr>PowerPoint Presentation</vt:lpstr>
      <vt:lpstr>Exhibit #3: Wiley D. Forbus Records, 1849-1979</vt:lpstr>
      <vt:lpstr>Exhibit #3a: Forbus Pathology Slide Library</vt:lpstr>
      <vt:lpstr>PowerPoint Presentation</vt:lpstr>
      <vt:lpstr>Lessons from Technical Services</vt:lpstr>
      <vt:lpstr>Reference Services  &amp; Outreach</vt:lpstr>
      <vt:lpstr>PowerPoint Presentation</vt:lpstr>
      <vt:lpstr>Exhibit #1: Medical Illustrations</vt:lpstr>
      <vt:lpstr>PowerPoint Presentation</vt:lpstr>
      <vt:lpstr>Exhibit #2:  Surgery Film</vt:lpstr>
      <vt:lpstr>AUDIENCE  MATTERS</vt:lpstr>
      <vt:lpstr>Exhibit #3: It Came From the Archives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Warning! Graphic Content: Processing and Exhibiting Sensitive Medical Materials</dc:title>
  <dc:creator>Rebecca Williams</dc:creator>
  <cp:lastModifiedBy>Rebecca Williams</cp:lastModifiedBy>
  <cp:revision>56</cp:revision>
  <dcterms:created xsi:type="dcterms:W3CDTF">2025-11-04T16:25:38Z</dcterms:created>
  <dcterms:modified xsi:type="dcterms:W3CDTF">2025-11-10T16:53:41Z</dcterms:modified>
</cp:coreProperties>
</file>