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81" r:id="rId3"/>
    <p:sldId id="282" r:id="rId4"/>
    <p:sldId id="285" r:id="rId5"/>
    <p:sldId id="286" r:id="rId6"/>
    <p:sldId id="288" r:id="rId7"/>
    <p:sldId id="260" r:id="rId8"/>
    <p:sldId id="259" r:id="rId9"/>
    <p:sldId id="280" r:id="rId10"/>
    <p:sldId id="279" r:id="rId11"/>
    <p:sldId id="261" r:id="rId12"/>
    <p:sldId id="262" r:id="rId13"/>
    <p:sldId id="264" r:id="rId14"/>
    <p:sldId id="263" r:id="rId15"/>
    <p:sldId id="265" r:id="rId16"/>
    <p:sldId id="267" r:id="rId17"/>
    <p:sldId id="268" r:id="rId18"/>
    <p:sldId id="269" r:id="rId19"/>
    <p:sldId id="272" r:id="rId20"/>
    <p:sldId id="276" r:id="rId21"/>
    <p:sldId id="289" r:id="rId22"/>
    <p:sldId id="284" r:id="rId23"/>
    <p:sldId id="283" r:id="rId24"/>
    <p:sldId id="278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 varScale="1">
        <p:scale>
          <a:sx n="54" d="100"/>
          <a:sy n="54" d="100"/>
        </p:scale>
        <p:origin x="8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11/6/2025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iendsofpagewalker.org/Mailing-Lis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33A1-01F7-4136-B32E-621DDAEBF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Mystery in the</a:t>
            </a:r>
            <a:br>
              <a:rPr lang="en-US" dirty="0"/>
            </a:br>
            <a:r>
              <a:rPr lang="en-US" dirty="0"/>
              <a:t>Ivey-Ellington House</a:t>
            </a:r>
          </a:p>
        </p:txBody>
      </p:sp>
    </p:spTree>
    <p:extLst>
      <p:ext uri="{BB962C8B-B14F-4D97-AF65-F5344CB8AC3E}">
        <p14:creationId xmlns:p14="http://schemas.microsoft.com/office/powerpoint/2010/main" val="729887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CDC6-6EDE-2C36-D012-FDA786B2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562989"/>
            <a:ext cx="5300845" cy="3785194"/>
          </a:xfrm>
        </p:spPr>
        <p:txBody>
          <a:bodyPr>
            <a:normAutofit fontScale="90000"/>
          </a:bodyPr>
          <a:lstStyle/>
          <a:p>
            <a:r>
              <a:rPr lang="en-US" dirty="0"/>
              <a:t>The Ivey-Ellington House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Gothic Revival</a:t>
            </a:r>
            <a:br>
              <a:rPr lang="en-US" dirty="0"/>
            </a:br>
            <a:r>
              <a:rPr lang="en-US" dirty="0"/>
              <a:t>Cottage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86D49-17C1-DC61-7AFD-926EF7B407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6" t="13068" r="21612"/>
          <a:stretch>
            <a:fillRect/>
          </a:stretch>
        </p:blipFill>
        <p:spPr>
          <a:xfrm rot="5400000">
            <a:off x="5499352" y="947538"/>
            <a:ext cx="5781368" cy="5100576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7696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8E62B6-18AF-6D76-7DE7-703B1D309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5135" y="1872553"/>
            <a:ext cx="6901730" cy="4606905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9D6C504-E007-EF21-2331-3CAB7773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87992"/>
            <a:ext cx="10058400" cy="1609344"/>
          </a:xfrm>
        </p:spPr>
        <p:txBody>
          <a:bodyPr/>
          <a:lstStyle/>
          <a:p>
            <a:pPr algn="ctr"/>
            <a:r>
              <a:rPr lang="en-US" dirty="0"/>
              <a:t>Home to the farmer’s market</a:t>
            </a:r>
          </a:p>
        </p:txBody>
      </p:sp>
    </p:spTree>
    <p:extLst>
      <p:ext uri="{BB962C8B-B14F-4D97-AF65-F5344CB8AC3E}">
        <p14:creationId xmlns:p14="http://schemas.microsoft.com/office/powerpoint/2010/main" val="389673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36AD7-35D0-E330-6C3C-7B053C47A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332E4-055F-8902-0B31-B50FF4DAC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372" y="5361579"/>
            <a:ext cx="11430000" cy="1066800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ctr"/>
            <a:r>
              <a:rPr lang="en-US" sz="4000" dirty="0"/>
              <a:t>The journey to its new home…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390EE-FFE3-A308-CBCF-C0C5C155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1" y="82146"/>
            <a:ext cx="11984122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4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D280-2A56-0E11-B5FB-48D08F75E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8508" y="685800"/>
            <a:ext cx="2781531" cy="3285836"/>
          </a:xfrm>
        </p:spPr>
        <p:txBody>
          <a:bodyPr>
            <a:normAutofit/>
          </a:bodyPr>
          <a:lstStyle/>
          <a:p>
            <a:r>
              <a:rPr lang="en-US" sz="4800" b="0" dirty="0"/>
              <a:t>Almost </a:t>
            </a:r>
            <a:br>
              <a:rPr lang="en-US" sz="4800" b="0" dirty="0"/>
            </a:br>
            <a:r>
              <a:rPr lang="en-US" sz="4800" b="0" dirty="0"/>
              <a:t>home…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74A207F-E693-65F7-3163-F0CD11ED9D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5" r="225"/>
          <a:stretch>
            <a:fillRect/>
          </a:stretch>
        </p:blipFill>
        <p:spPr>
          <a:ln w="38100"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319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452B9-711E-093F-F785-D54FBA654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5E3EC-F3BC-FF72-39A0-213A1B538B4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4726" y="5989488"/>
            <a:ext cx="10326260" cy="1066800"/>
          </a:xfrm>
        </p:spPr>
        <p:txBody>
          <a:bodyPr>
            <a:normAutofit/>
          </a:bodyPr>
          <a:lstStyle/>
          <a:p>
            <a:r>
              <a:rPr lang="en-US" sz="4000" dirty="0"/>
              <a:t>Rehabilitation &amp; plasterwork underway…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19DBCA-97B9-3B10-99D3-7F323F8DD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382" y="433338"/>
            <a:ext cx="4008583" cy="5344777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0F7B49-2314-E893-4C67-8E6987DD7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71" y="433339"/>
            <a:ext cx="6520626" cy="5344776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702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ED0BE-BD94-8BA3-991B-EF4C90F0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Inscription in plaster work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CCE7006-67F9-FDF3-5D5D-8C7810D360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9031" r="19031"/>
          <a:stretch>
            <a:fillRect/>
          </a:stretch>
        </p:blipFill>
        <p:spPr>
          <a:xfrm rot="5400000">
            <a:off x="722313" y="-722313"/>
            <a:ext cx="6858000" cy="8304213"/>
          </a:xfrm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004B6-DA8F-B1EE-2AA3-1E88D8346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What does this say &amp; mean?</a:t>
            </a:r>
          </a:p>
        </p:txBody>
      </p:sp>
    </p:spTree>
    <p:extLst>
      <p:ext uri="{BB962C8B-B14F-4D97-AF65-F5344CB8AC3E}">
        <p14:creationId xmlns:p14="http://schemas.microsoft.com/office/powerpoint/2010/main" val="3235252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9210-9265-5B22-0E02-124DE2060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have a mystery for you…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8CA19-AE12-F108-A113-355D46A2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5020055"/>
            <a:ext cx="9052560" cy="1587221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Kris Carmichael, </a:t>
            </a:r>
          </a:p>
          <a:p>
            <a:r>
              <a:rPr lang="en-US" sz="3200" dirty="0"/>
              <a:t>Supervisor of Historic Properties, Town of Cary</a:t>
            </a:r>
          </a:p>
          <a:p>
            <a:r>
              <a:rPr lang="en-US" sz="3200" dirty="0"/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3326615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4A72B-DA7C-DA21-6620-594FB95E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C924-1A0B-9776-81A5-3CB99C6F4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Inscription in plaster work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E5ACB43-7502-95CE-6E6D-3A92D36054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9031" r="19031"/>
          <a:stretch>
            <a:fillRect/>
          </a:stretch>
        </p:blipFill>
        <p:spPr>
          <a:xfrm rot="5400000">
            <a:off x="722313" y="-722313"/>
            <a:ext cx="6858000" cy="8304213"/>
          </a:xfrm>
          <a:ln w="38100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82203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2A33-2153-9118-5A59-E81BA103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Untangling facts about the house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A0278-D1E0-FEC4-1F8D-FD9C5861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304" y="2048256"/>
            <a:ext cx="5294376" cy="640080"/>
          </a:xfrm>
        </p:spPr>
        <p:txBody>
          <a:bodyPr>
            <a:normAutofit/>
          </a:bodyPr>
          <a:lstStyle/>
          <a:p>
            <a:r>
              <a:rPr lang="en-US" sz="3600" b="0" dirty="0"/>
              <a:t>Early owners of the land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D17D7-1432-7538-069F-8D788F4FF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304" y="2743200"/>
            <a:ext cx="5836920" cy="3966358"/>
          </a:xfrm>
        </p:spPr>
        <p:txBody>
          <a:bodyPr>
            <a:normAutofit/>
          </a:bodyPr>
          <a:lstStyle/>
          <a:p>
            <a:r>
              <a:rPr lang="en-US" sz="3600" dirty="0"/>
              <a:t>Frank Page</a:t>
            </a:r>
          </a:p>
          <a:p>
            <a:r>
              <a:rPr lang="en-US" sz="3600" dirty="0"/>
              <a:t>Alonzo T </a:t>
            </a:r>
            <a:r>
              <a:rPr lang="en-US" sz="3600" dirty="0" err="1"/>
              <a:t>Mial</a:t>
            </a:r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First Confirmed Owners</a:t>
            </a:r>
          </a:p>
          <a:p>
            <a:r>
              <a:rPr lang="en-US" sz="3600" dirty="0"/>
              <a:t>J T &amp; Bettie Pool</a:t>
            </a:r>
          </a:p>
          <a:p>
            <a:pPr marL="0" indent="0">
              <a:buNone/>
            </a:pP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99314-C167-59E6-CA29-3F4270362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38899" y="2048256"/>
            <a:ext cx="6753101" cy="640080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Construction Dates</a:t>
            </a:r>
            <a:r>
              <a:rPr lang="en-US" dirty="0"/>
              <a:t>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F97C8-0130-B0C4-7D27-F8652B57D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685800"/>
          </a:xfrm>
        </p:spPr>
        <p:txBody>
          <a:bodyPr>
            <a:normAutofit/>
          </a:bodyPr>
          <a:lstStyle/>
          <a:p>
            <a:r>
              <a:rPr lang="en-US" sz="3600" dirty="0"/>
              <a:t>1871, 1874 or 1882?</a:t>
            </a:r>
          </a:p>
        </p:txBody>
      </p:sp>
    </p:spTree>
    <p:extLst>
      <p:ext uri="{BB962C8B-B14F-4D97-AF65-F5344CB8AC3E}">
        <p14:creationId xmlns:p14="http://schemas.microsoft.com/office/powerpoint/2010/main" val="256896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7231-A758-41C0-7032-82225025A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C A Creel </a:t>
            </a:r>
            <a:br>
              <a:rPr lang="en-US" dirty="0"/>
            </a:br>
            <a:r>
              <a:rPr lang="en-US" dirty="0"/>
              <a:t>July 17</a:t>
            </a:r>
            <a:r>
              <a:rPr lang="en-US" baseline="30000" dirty="0"/>
              <a:t>th</a:t>
            </a:r>
            <a:r>
              <a:rPr lang="en-US" dirty="0"/>
              <a:t> 1882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FE5A26-BA57-581B-FFB1-C47A7A7BE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algn="ctr"/>
            <a:r>
              <a:rPr lang="en-US" sz="3200" dirty="0"/>
              <a:t>                  </a:t>
            </a:r>
            <a:r>
              <a:rPr lang="en-US" sz="4000" dirty="0"/>
              <a:t>The eureka moment!</a:t>
            </a:r>
          </a:p>
        </p:txBody>
      </p:sp>
    </p:spTree>
    <p:extLst>
      <p:ext uri="{BB962C8B-B14F-4D97-AF65-F5344CB8AC3E}">
        <p14:creationId xmlns:p14="http://schemas.microsoft.com/office/powerpoint/2010/main" val="1537115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2C1A3-9A84-3F83-6A90-591E6C60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were the Creels?</a:t>
            </a:r>
          </a:p>
        </p:txBody>
      </p:sp>
    </p:spTree>
    <p:extLst>
      <p:ext uri="{BB962C8B-B14F-4D97-AF65-F5344CB8AC3E}">
        <p14:creationId xmlns:p14="http://schemas.microsoft.com/office/powerpoint/2010/main" val="3396542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B8F5-527C-40C1-63D4-35AFAD3D2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6EF65-AE08-D6FB-397F-E62F4FD2A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3600" y="4918460"/>
            <a:ext cx="9084734" cy="2304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/>
              <a:t>Note Charles A Creel, </a:t>
            </a:r>
          </a:p>
          <a:p>
            <a:pPr>
              <a:spcBef>
                <a:spcPts val="0"/>
              </a:spcBef>
            </a:pPr>
            <a:r>
              <a:rPr lang="en-US" sz="4400" dirty="0"/>
              <a:t>son of a brick mason </a:t>
            </a:r>
          </a:p>
          <a:p>
            <a:pPr>
              <a:spcBef>
                <a:spcPts val="0"/>
              </a:spcBef>
            </a:pPr>
            <a:r>
              <a:rPr lang="en-US" sz="4400" dirty="0"/>
              <a:t>in Orange County in 1870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6C0EA-CF23-6820-4791-796ADF96B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366331"/>
            <a:ext cx="9460816" cy="12887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455657-A83D-ED5E-4164-C6151E0623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351"/>
          <a:stretch/>
        </p:blipFill>
        <p:spPr>
          <a:xfrm>
            <a:off x="2331719" y="1633727"/>
            <a:ext cx="9460816" cy="307044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768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FC8B9-79E0-CF3B-7E75-8AFAF2D89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4885944"/>
            <a:ext cx="8928946" cy="211226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/>
              <a:t>In 1880, Charles A Creel, </a:t>
            </a:r>
          </a:p>
          <a:p>
            <a:pPr>
              <a:spcBef>
                <a:spcPts val="0"/>
              </a:spcBef>
            </a:pPr>
            <a:r>
              <a:rPr lang="en-US" sz="4400" dirty="0"/>
              <a:t>now a brick mason, </a:t>
            </a:r>
          </a:p>
          <a:p>
            <a:pPr>
              <a:spcBef>
                <a:spcPts val="0"/>
              </a:spcBef>
            </a:pPr>
            <a:r>
              <a:rPr lang="en-US" sz="4400" dirty="0"/>
              <a:t>is in Cary Township.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857ED4-FD6A-06F0-CF74-4908BD29B3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04" r="44787" b="3393"/>
          <a:stretch/>
        </p:blipFill>
        <p:spPr>
          <a:xfrm>
            <a:off x="2282951" y="2278126"/>
            <a:ext cx="9503551" cy="190373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9815A7-4135-B6BC-229B-863E22D8A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951" y="870426"/>
            <a:ext cx="9503551" cy="17809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0126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A1C0E-FDE4-B55E-E3EA-C8CE6D735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422904" cy="4312920"/>
          </a:xfrm>
        </p:spPr>
        <p:txBody>
          <a:bodyPr>
            <a:normAutofit/>
          </a:bodyPr>
          <a:lstStyle/>
          <a:p>
            <a:r>
              <a:rPr lang="en-US" sz="4000" dirty="0"/>
              <a:t>Yes, </a:t>
            </a:r>
            <a:br>
              <a:rPr lang="en-US" sz="4000" dirty="0"/>
            </a:br>
            <a:r>
              <a:rPr lang="en-US" sz="4000" dirty="0"/>
              <a:t>brick work &amp; </a:t>
            </a:r>
            <a:br>
              <a:rPr lang="en-US" sz="4000" dirty="0"/>
            </a:br>
            <a:r>
              <a:rPr lang="en-US" sz="4000" dirty="0"/>
              <a:t>plaster work go </a:t>
            </a:r>
            <a:br>
              <a:rPr lang="en-US" sz="4000" dirty="0"/>
            </a:br>
            <a:r>
              <a:rPr lang="en-US" sz="4000" dirty="0"/>
              <a:t>hand in hand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FFEDF1B-B528-25C4-490C-E3C99D7B4A9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t="22686" r="3871" b="18632"/>
          <a:stretch/>
        </p:blipFill>
        <p:spPr bwMode="auto">
          <a:xfrm>
            <a:off x="536448" y="890016"/>
            <a:ext cx="7059168" cy="5254752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06FC2D-8C5D-56FE-E21A-FB5BA7B03A32}"/>
              </a:ext>
            </a:extLst>
          </p:cNvPr>
          <p:cNvSpPr/>
          <p:nvPr/>
        </p:nvSpPr>
        <p:spPr>
          <a:xfrm>
            <a:off x="1609344" y="685800"/>
            <a:ext cx="5803392" cy="7040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25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4AFF8-11DB-925B-FB6E-59C111748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1387762"/>
            <a:ext cx="3200400" cy="1737360"/>
          </a:xfrm>
        </p:spPr>
        <p:txBody>
          <a:bodyPr>
            <a:normAutofit/>
          </a:bodyPr>
          <a:lstStyle/>
          <a:p>
            <a:r>
              <a:rPr lang="en-US" sz="4000" dirty="0"/>
              <a:t>But wait, there was a marriage!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5214E-6AFF-32DA-E80A-E3CFDCC01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844798"/>
            <a:ext cx="3200400" cy="290714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3200" dirty="0"/>
              <a:t>November 21, 1881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544CDD-F1E2-D1B1-A33F-BE659044C1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858" b="18932"/>
          <a:stretch/>
        </p:blipFill>
        <p:spPr>
          <a:xfrm>
            <a:off x="478632" y="1554480"/>
            <a:ext cx="7283620" cy="762835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565154-FBF9-C5DA-D61D-F1F619D31B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38" t="18932"/>
          <a:stretch/>
        </p:blipFill>
        <p:spPr>
          <a:xfrm>
            <a:off x="451992" y="3557392"/>
            <a:ext cx="7504886" cy="864296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1167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C57EE-9B31-2DE9-F0BB-F66038EF4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Tragedy strikes…</a:t>
            </a:r>
          </a:p>
        </p:txBody>
      </p:sp>
    </p:spTree>
    <p:extLst>
      <p:ext uri="{BB962C8B-B14F-4D97-AF65-F5344CB8AC3E}">
        <p14:creationId xmlns:p14="http://schemas.microsoft.com/office/powerpoint/2010/main" val="993074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5AC4FD-0AE4-50BF-56E6-D33660BAC9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0" y="1344168"/>
            <a:ext cx="9416160" cy="4169664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9503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E95DC-BF3D-E452-79C0-1305E041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576" y="484632"/>
            <a:ext cx="3074924" cy="5941568"/>
          </a:xfrm>
          <a:ln w="381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n-US" dirty="0"/>
              <a:t>Burial at historic hillcrest cemetery</a:t>
            </a:r>
            <a:br>
              <a:rPr lang="en-US" dirty="0"/>
            </a:br>
            <a:r>
              <a:rPr lang="en-US" dirty="0"/>
              <a:t>in </a:t>
            </a:r>
            <a:br>
              <a:rPr lang="en-US" dirty="0"/>
            </a:br>
            <a:r>
              <a:rPr lang="en-US" dirty="0"/>
              <a:t>Cary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394403-7FBF-CF21-3464-15D74C6031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18" t="26542" r="25926" b="23333"/>
          <a:stretch>
            <a:fillRect/>
          </a:stretch>
        </p:blipFill>
        <p:spPr>
          <a:xfrm rot="5400000">
            <a:off x="5297686" y="1246369"/>
            <a:ext cx="5941551" cy="44180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9436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EEA80-BCD8-53FB-90D0-D3B9014C0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086" y="685799"/>
            <a:ext cx="3280954" cy="2329543"/>
          </a:xfrm>
        </p:spPr>
        <p:txBody>
          <a:bodyPr>
            <a:noAutofit/>
          </a:bodyPr>
          <a:lstStyle/>
          <a:p>
            <a:r>
              <a:rPr lang="en-US" sz="4000" dirty="0"/>
              <a:t>Charlie – the child he never knew…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3A0E3-3087-CCCB-E6E5-80B5B094D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2964" y="685799"/>
            <a:ext cx="4410505" cy="5486401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61545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C6D7-70D1-4351-EE32-48208B5B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FA2FC-4A04-4ADC-875C-B49FE75786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Protecting </a:t>
            </a:r>
            <a:r>
              <a:rPr lang="en-US"/>
              <a:t>the plaster…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69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3F0D6A-FE0F-DAB2-6C5F-71D9E75CF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147531" y="955522"/>
            <a:ext cx="5206543" cy="3904907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DA869B-1658-2B30-C721-2DEAD269953C}"/>
              </a:ext>
            </a:extLst>
          </p:cNvPr>
          <p:cNvSpPr txBox="1"/>
          <p:nvPr/>
        </p:nvSpPr>
        <p:spPr>
          <a:xfrm>
            <a:off x="914401" y="5783855"/>
            <a:ext cx="10322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 peek at the small display area..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7CB33-1A66-0397-5CA1-17AB01AF5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44" y="304704"/>
            <a:ext cx="6594467" cy="4395578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EB13AEC-22E1-1724-A8FA-17BCF99485BE}"/>
              </a:ext>
            </a:extLst>
          </p:cNvPr>
          <p:cNvCxnSpPr/>
          <p:nvPr/>
        </p:nvCxnSpPr>
        <p:spPr>
          <a:xfrm flipH="1">
            <a:off x="5135418" y="2216727"/>
            <a:ext cx="10898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801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89CEF-5F12-6DAE-470C-C4FDA3493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47" y="484631"/>
            <a:ext cx="3689497" cy="5926801"/>
          </a:xfrm>
        </p:spPr>
        <p:txBody>
          <a:bodyPr/>
          <a:lstStyle/>
          <a:p>
            <a:r>
              <a:rPr lang="en-US" dirty="0"/>
              <a:t>Interpretive signage beside the inscription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F9003-2F37-B780-D44F-45855C86F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7238" y="1008491"/>
            <a:ext cx="5476509" cy="4107381"/>
          </a:xfrm>
          <a:prstGeom prst="rec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3" name="Picture 2" descr="Text, letter&#10;&#10;AI-generated content may be incorrect.">
            <a:extLst>
              <a:ext uri="{FF2B5EF4-FFF2-40B4-BE49-F238E27FC236}">
                <a16:creationId xmlns:a16="http://schemas.microsoft.com/office/drawing/2014/main" id="{35F23339-F51F-0CC7-CCFE-F43E75F119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6" y="3140364"/>
            <a:ext cx="4081697" cy="3571643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48098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462F142D-BC64-2291-7D46-5491E6A5C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9"/>
          <a:stretch>
            <a:fillRect/>
          </a:stretch>
        </p:blipFill>
        <p:spPr bwMode="auto">
          <a:xfrm>
            <a:off x="1131887" y="469900"/>
            <a:ext cx="5994400" cy="6146800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y be an image of 4 people">
            <a:extLst>
              <a:ext uri="{FF2B5EF4-FFF2-40B4-BE49-F238E27FC236}">
                <a16:creationId xmlns:a16="http://schemas.microsoft.com/office/drawing/2014/main" id="{9DE15132-0CF6-D311-4F0D-44BF5CE29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14" y="469900"/>
            <a:ext cx="3455986" cy="5484886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93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DD67-BD22-7168-322F-0926487D1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975" y="2394857"/>
            <a:ext cx="9390888" cy="925287"/>
          </a:xfrm>
        </p:spPr>
        <p:txBody>
          <a:bodyPr>
            <a:normAutofit/>
          </a:bodyPr>
          <a:lstStyle/>
          <a:p>
            <a:r>
              <a:rPr lang="en-US" sz="4400" u="sng" dirty="0">
                <a:solidFill>
                  <a:schemeClr val="tx1">
                    <a:lumMod val="85000"/>
                    <a:lumOff val="1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www.friendsofpagewalker.org/Mailing-List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3DC92-6EB6-1E9A-6D73-A32D4866C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2280" y="5020056"/>
            <a:ext cx="6803573" cy="106680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400" dirty="0"/>
              <a:t>Sign up for </a:t>
            </a:r>
            <a:r>
              <a:rPr lang="en-US" sz="4400"/>
              <a:t>our newsletter!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54266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10649</TotalTime>
  <Words>228</Words>
  <Application>Microsoft Office PowerPoint</Application>
  <PresentationFormat>Widescreen</PresentationFormat>
  <Paragraphs>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Rockwell</vt:lpstr>
      <vt:lpstr>Rockwell Condensed</vt:lpstr>
      <vt:lpstr>Wingdings</vt:lpstr>
      <vt:lpstr>Wood Type</vt:lpstr>
      <vt:lpstr>Mystery in the Ivey-Ellington House</vt:lpstr>
      <vt:lpstr>The Ivey-Ellington House  Gothic Revival Cottage</vt:lpstr>
      <vt:lpstr>Home to the farmer’s market</vt:lpstr>
      <vt:lpstr>PowerPoint Presentation</vt:lpstr>
      <vt:lpstr>Almost  home…</vt:lpstr>
      <vt:lpstr>PowerPoint Presentation</vt:lpstr>
      <vt:lpstr>Inscription in plaster work</vt:lpstr>
      <vt:lpstr>I have a mystery for you…</vt:lpstr>
      <vt:lpstr>Inscription in plaster work</vt:lpstr>
      <vt:lpstr>Untangling facts about the house</vt:lpstr>
      <vt:lpstr>C A Creel  July 17th 1882</vt:lpstr>
      <vt:lpstr>Who were the Creels?</vt:lpstr>
      <vt:lpstr>PowerPoint Presentation</vt:lpstr>
      <vt:lpstr>PowerPoint Presentation</vt:lpstr>
      <vt:lpstr>Yes,  brick work &amp;  plaster work go  hand in hand</vt:lpstr>
      <vt:lpstr>But wait, there was a marriage!</vt:lpstr>
      <vt:lpstr>Tragedy strikes…</vt:lpstr>
      <vt:lpstr>PowerPoint Presentation</vt:lpstr>
      <vt:lpstr>Burial at historic hillcrest cemetery in  Cary</vt:lpstr>
      <vt:lpstr>Charlie – the child he never knew…</vt:lpstr>
      <vt:lpstr>Protecting the plaster…</vt:lpstr>
      <vt:lpstr>PowerPoint Presentation</vt:lpstr>
      <vt:lpstr>Interpretive signage beside the inscription</vt:lpstr>
      <vt:lpstr>PowerPoint Presentation</vt:lpstr>
      <vt:lpstr>www.friendsofpagewalker.org/Mailing-List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Michaels</dc:creator>
  <cp:lastModifiedBy>Carla Michaels</cp:lastModifiedBy>
  <cp:revision>23</cp:revision>
  <dcterms:created xsi:type="dcterms:W3CDTF">2025-06-02T18:57:49Z</dcterms:created>
  <dcterms:modified xsi:type="dcterms:W3CDTF">2025-11-06T16:08:46Z</dcterms:modified>
</cp:coreProperties>
</file>