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8" r:id="rId2"/>
    <p:sldId id="257" r:id="rId3"/>
    <p:sldId id="260" r:id="rId4"/>
    <p:sldId id="261" r:id="rId5"/>
    <p:sldId id="263" r:id="rId6"/>
    <p:sldId id="265" r:id="rId7"/>
    <p:sldId id="262" r:id="rId8"/>
    <p:sldId id="266" r:id="rId9"/>
    <p:sldId id="274" r:id="rId10"/>
    <p:sldId id="267" r:id="rId11"/>
    <p:sldId id="259" r:id="rId12"/>
    <p:sldId id="269" r:id="rId13"/>
    <p:sldId id="270" r:id="rId14"/>
    <p:sldId id="271" r:id="rId15"/>
    <p:sldId id="272" r:id="rId16"/>
    <p:sldId id="268" r:id="rId17"/>
    <p:sldId id="273" r:id="rId18"/>
    <p:sldId id="277" r:id="rId19"/>
    <p:sldId id="275" r:id="rId20"/>
    <p:sldId id="276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5"/>
    <p:restoredTop sz="94656"/>
  </p:normalViewPr>
  <p:slideViewPr>
    <p:cSldViewPr snapToGrid="0">
      <p:cViewPr varScale="1">
        <p:scale>
          <a:sx n="88" d="100"/>
          <a:sy n="88" d="100"/>
        </p:scale>
        <p:origin x="208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37DA-0059-6743-BE22-C3EBB7D20DBE}" type="datetimeFigureOut">
              <a:rPr lang="en-US" smtClean="0"/>
              <a:t>11/10/25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D4507-8D0A-3C4E-8E57-FEF7EE1C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8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37DA-0059-6743-BE22-C3EBB7D20DBE}" type="datetimeFigureOut">
              <a:rPr lang="en-US" smtClean="0"/>
              <a:t>11/10/25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D4507-8D0A-3C4E-8E57-FEF7EE1C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3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37DA-0059-6743-BE22-C3EBB7D20DBE}" type="datetimeFigureOut">
              <a:rPr lang="en-US" smtClean="0"/>
              <a:t>11/10/25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D4507-8D0A-3C4E-8E57-FEF7EE1C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37DA-0059-6743-BE22-C3EBB7D20DBE}" type="datetimeFigureOut">
              <a:rPr lang="en-US" smtClean="0"/>
              <a:t>11/10/25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D4507-8D0A-3C4E-8E57-FEF7EE1C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70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37DA-0059-6743-BE22-C3EBB7D20DBE}" type="datetimeFigureOut">
              <a:rPr lang="en-US" smtClean="0"/>
              <a:t>11/10/25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D4507-8D0A-3C4E-8E57-FEF7EE1C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81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37DA-0059-6743-BE22-C3EBB7D20DBE}" type="datetimeFigureOut">
              <a:rPr lang="en-US" smtClean="0"/>
              <a:t>11/10/25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D4507-8D0A-3C4E-8E57-FEF7EE1C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3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37DA-0059-6743-BE22-C3EBB7D20DBE}" type="datetimeFigureOut">
              <a:rPr lang="en-US" smtClean="0"/>
              <a:t>11/10/25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D4507-8D0A-3C4E-8E57-FEF7EE1C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86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37DA-0059-6743-BE22-C3EBB7D20DBE}" type="datetimeFigureOut">
              <a:rPr lang="en-US" smtClean="0"/>
              <a:t>11/10/25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D4507-8D0A-3C4E-8E57-FEF7EE1C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657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37DA-0059-6743-BE22-C3EBB7D20DBE}" type="datetimeFigureOut">
              <a:rPr lang="en-US" smtClean="0"/>
              <a:t>11/10/25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D4507-8D0A-3C4E-8E57-FEF7EE1C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466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37DA-0059-6743-BE22-C3EBB7D20DBE}" type="datetimeFigureOut">
              <a:rPr lang="en-US" smtClean="0"/>
              <a:t>11/10/25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D4507-8D0A-3C4E-8E57-FEF7EE1C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4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F37DA-0059-6743-BE22-C3EBB7D20DBE}" type="datetimeFigureOut">
              <a:rPr lang="en-US" smtClean="0"/>
              <a:t>11/10/25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D4507-8D0A-3C4E-8E57-FEF7EE1C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05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F37DA-0059-6743-BE22-C3EBB7D20DBE}" type="datetimeFigureOut">
              <a:rPr lang="en-US" smtClean="0"/>
              <a:t>11/10/25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D4507-8D0A-3C4E-8E57-FEF7EE1C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22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484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2126741-B419-B5B3-1319-9FD558A2E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686" y="365125"/>
            <a:ext cx="5600114" cy="1325563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		Warren Wilson Cemetery</a:t>
            </a:r>
            <a:br>
              <a:rPr lang="en-US" sz="2800" dirty="0"/>
            </a:br>
            <a:r>
              <a:rPr lang="en-US" sz="2800" dirty="0"/>
              <a:t>		Swannanoa, NC</a:t>
            </a:r>
            <a:br>
              <a:rPr lang="en-US" sz="2800" dirty="0"/>
            </a:br>
            <a:r>
              <a:rPr lang="en-US" sz="2800" dirty="0"/>
              <a:t>		</a:t>
            </a:r>
            <a:r>
              <a:rPr lang="en-US" sz="2400" dirty="0"/>
              <a:t>founded 1959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15509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797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05C02-4790-A960-2BD1-B9F0415F3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Warren Wilson Cemetery</a:t>
            </a:r>
            <a:br>
              <a:rPr lang="en-US" sz="2800" dirty="0"/>
            </a:br>
            <a:r>
              <a:rPr lang="en-US" sz="2800" dirty="0"/>
              <a:t>Swannanoa, NC</a:t>
            </a:r>
            <a:br>
              <a:rPr lang="en-US" sz="2800" dirty="0"/>
            </a:br>
            <a:r>
              <a:rPr lang="en-US" sz="2800" dirty="0"/>
              <a:t>founded 1959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6C4C0-5333-C985-A059-016DEC11D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1899"/>
            <a:ext cx="10515600" cy="4390976"/>
          </a:xfrm>
        </p:spPr>
        <p:txBody>
          <a:bodyPr>
            <a:normAutofit/>
          </a:bodyPr>
          <a:lstStyle/>
          <a:p>
            <a:r>
              <a:rPr lang="en-US" sz="2400" dirty="0"/>
              <a:t>Owned by Warren Wilson Presbyterian Church and College Chapel</a:t>
            </a:r>
          </a:p>
          <a:p>
            <a:r>
              <a:rPr lang="en-US" sz="2400" dirty="0"/>
              <a:t>1 acre plot from college agricultural land</a:t>
            </a:r>
          </a:p>
          <a:p>
            <a:r>
              <a:rPr lang="en-US" sz="2400" dirty="0"/>
              <a:t>Governed by a Board of Trustees elected by the church (officially)</a:t>
            </a:r>
          </a:p>
          <a:p>
            <a:r>
              <a:rPr lang="en-US" sz="2400" dirty="0"/>
              <a:t>Trustees decide who is a member of the WW community and thus, who can be buried</a:t>
            </a:r>
          </a:p>
          <a:p>
            <a:r>
              <a:rPr lang="en-US" sz="2400" dirty="0"/>
              <a:t>Church is in process of finalizing incorporation of the cemetery</a:t>
            </a:r>
          </a:p>
          <a:p>
            <a:r>
              <a:rPr lang="en-US" sz="2400" dirty="0"/>
              <a:t>Purchased plots for burial (casket, cremains, or green) or a stone in memorial garden/scattered ashes </a:t>
            </a:r>
          </a:p>
          <a:p>
            <a:r>
              <a:rPr lang="en-US" sz="2400" dirty="0"/>
              <a:t>Each headstone/memorial stone made by Martin Monuments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4554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assy area with trees and a bench&#10;&#10;AI-generated content may be incorrect.">
            <a:extLst>
              <a:ext uri="{FF2B5EF4-FFF2-40B4-BE49-F238E27FC236}">
                <a16:creationId xmlns:a16="http://schemas.microsoft.com/office/drawing/2014/main" id="{8B75E8FD-EBE6-2BF3-2538-AD19FDF3EB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64" b="1995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5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assy field with a tree and some trees&#10;&#10;AI-generated content may be incorrect.">
            <a:extLst>
              <a:ext uri="{FF2B5EF4-FFF2-40B4-BE49-F238E27FC236}">
                <a16:creationId xmlns:a16="http://schemas.microsoft.com/office/drawing/2014/main" id="{923A60EC-586E-F0E8-D853-5C5E83D10E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00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emetery with trees and grass&#10;&#10;AI-generated content may be incorrect.">
            <a:extLst>
              <a:ext uri="{FF2B5EF4-FFF2-40B4-BE49-F238E27FC236}">
                <a16:creationId xmlns:a16="http://schemas.microsoft.com/office/drawing/2014/main" id="{9DC5BA72-A697-3644-4364-A74AB8F748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02" b="2031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3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ssy field with trees and a road&#10;&#10;AI-generated content may be incorrect.">
            <a:extLst>
              <a:ext uri="{FF2B5EF4-FFF2-40B4-BE49-F238E27FC236}">
                <a16:creationId xmlns:a16="http://schemas.microsoft.com/office/drawing/2014/main" id="{F4E053D6-ECEF-C744-C2FF-DA3ED9C19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17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emetery with a sign and flowers&#10;&#10;AI-generated content may be incorrect.">
            <a:extLst>
              <a:ext uri="{FF2B5EF4-FFF2-40B4-BE49-F238E27FC236}">
                <a16:creationId xmlns:a16="http://schemas.microsoft.com/office/drawing/2014/main" id="{BE436B9E-2CCA-D46C-D61D-FF0A1980DD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79" b="2403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407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field with a fence and trees in the background&#10;&#10;AI-generated content may be incorrect.">
            <a:extLst>
              <a:ext uri="{FF2B5EF4-FFF2-40B4-BE49-F238E27FC236}">
                <a16:creationId xmlns:a16="http://schemas.microsoft.com/office/drawing/2014/main" id="{94632E61-BD1D-8448-8E44-24D291415D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87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rock in the woods&#10;&#10;AI-generated content may be incorrect.">
            <a:extLst>
              <a:ext uri="{FF2B5EF4-FFF2-40B4-BE49-F238E27FC236}">
                <a16:creationId xmlns:a16="http://schemas.microsoft.com/office/drawing/2014/main" id="{5BEEBD8C-FE1D-9068-42CC-7708BA6B3A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42" b="537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80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ass field with trees and a fence&#10;&#10;AI-generated content may be incorrect.">
            <a:extLst>
              <a:ext uri="{FF2B5EF4-FFF2-40B4-BE49-F238E27FC236}">
                <a16:creationId xmlns:a16="http://schemas.microsoft.com/office/drawing/2014/main" id="{C991A9C3-F256-6E4C-9496-BE2D081D78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62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ve stone in the grass&#10;&#10;AI-generated content may be incorrect.">
            <a:extLst>
              <a:ext uri="{FF2B5EF4-FFF2-40B4-BE49-F238E27FC236}">
                <a16:creationId xmlns:a16="http://schemas.microsoft.com/office/drawing/2014/main" id="{1F21C7D3-7501-8F2F-D5D8-CD6C25938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023" y="-1"/>
            <a:ext cx="9241152" cy="673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089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Headstones on the ground with leaves on them&#10;&#10;AI-generated content may be incorrect.">
            <a:extLst>
              <a:ext uri="{FF2B5EF4-FFF2-40B4-BE49-F238E27FC236}">
                <a16:creationId xmlns:a16="http://schemas.microsoft.com/office/drawing/2014/main" id="{2B66B17C-955E-AB67-6CE5-F4A0216FD2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21" b="459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34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headstone in the grass&#10;&#10;AI-generated content may be incorrect.">
            <a:extLst>
              <a:ext uri="{FF2B5EF4-FFF2-40B4-BE49-F238E27FC236}">
                <a16:creationId xmlns:a16="http://schemas.microsoft.com/office/drawing/2014/main" id="{0236392C-E25E-A329-8179-8F47C627BE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93" b="1622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99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avestone in the grass&#10;&#10;AI-generated content may be incorrect.">
            <a:extLst>
              <a:ext uri="{FF2B5EF4-FFF2-40B4-BE49-F238E27FC236}">
                <a16:creationId xmlns:a16="http://schemas.microsoft.com/office/drawing/2014/main" id="{94CD867C-58FF-AFBC-8659-31022CCC14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065" b="594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83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ave stone in the grass&#10;&#10;AI-generated content may be incorrect.">
            <a:extLst>
              <a:ext uri="{FF2B5EF4-FFF2-40B4-BE49-F238E27FC236}">
                <a16:creationId xmlns:a16="http://schemas.microsoft.com/office/drawing/2014/main" id="{102BEF75-519F-6308-155B-B6A29C2584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01" b="88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49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ave stone in a grassy field&#10;&#10;AI-generated content may be incorrect.">
            <a:extLst>
              <a:ext uri="{FF2B5EF4-FFF2-40B4-BE49-F238E27FC236}">
                <a16:creationId xmlns:a16="http://schemas.microsoft.com/office/drawing/2014/main" id="{A54E83ED-D063-305E-DEF5-2982D67018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16" b="1459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15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ve marker in the grass&#10;&#10;AI-generated content may be incorrect.">
            <a:extLst>
              <a:ext uri="{FF2B5EF4-FFF2-40B4-BE49-F238E27FC236}">
                <a16:creationId xmlns:a16="http://schemas.microsoft.com/office/drawing/2014/main" id="{3231A6BE-1893-79DF-D7CA-9ACFA97B1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79" y="0"/>
            <a:ext cx="5143500" cy="6858000"/>
          </a:xfrm>
          <a:prstGeom prst="rect">
            <a:avLst/>
          </a:prstGeom>
        </p:spPr>
      </p:pic>
      <p:pic>
        <p:nvPicPr>
          <p:cNvPr id="5" name="Picture 4" descr="A sign in the grass&#10;&#10;AI-generated content may be incorrect.">
            <a:extLst>
              <a:ext uri="{FF2B5EF4-FFF2-40B4-BE49-F238E27FC236}">
                <a16:creationId xmlns:a16="http://schemas.microsoft.com/office/drawing/2014/main" id="{7F5BADD0-747D-513B-38C1-FCDFD67DE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59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80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tone wall in the woods&#10;&#10;AI-generated content may be incorrect.">
            <a:extLst>
              <a:ext uri="{FF2B5EF4-FFF2-40B4-BE49-F238E27FC236}">
                <a16:creationId xmlns:a16="http://schemas.microsoft.com/office/drawing/2014/main" id="{64DE0ECE-E609-9A7B-6986-7581ABC3B7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76" b="1533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5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tone circle in the woods&#10;&#10;AI-generated content may be incorrect.">
            <a:extLst>
              <a:ext uri="{FF2B5EF4-FFF2-40B4-BE49-F238E27FC236}">
                <a16:creationId xmlns:a16="http://schemas.microsoft.com/office/drawing/2014/main" id="{268E4368-819A-1A15-BF5D-FE7A2517A8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823" b="1019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39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tone wall with stones and a row of headstones&#10;&#10;AI-generated content may be incorrect.">
            <a:extLst>
              <a:ext uri="{FF2B5EF4-FFF2-40B4-BE49-F238E27FC236}">
                <a16:creationId xmlns:a16="http://schemas.microsoft.com/office/drawing/2014/main" id="{9C6CDC73-42C5-5609-C11F-26AEAEB7B4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195" b="38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17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field with trees and a fence&#10;&#10;AI-generated content may be incorrect.">
            <a:extLst>
              <a:ext uri="{FF2B5EF4-FFF2-40B4-BE49-F238E27FC236}">
                <a16:creationId xmlns:a16="http://schemas.microsoft.com/office/drawing/2014/main" id="{A8B43E3C-A03F-CE8C-0CDA-FA5EB8E004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7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1629</TotalTime>
  <Words>112</Words>
  <Application>Microsoft Macintosh PowerPoint</Application>
  <PresentationFormat>Widescreen</PresentationFormat>
  <Paragraphs>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2013 - 2022 Theme</vt:lpstr>
      <vt:lpstr>  Warren Wilson Cemetery   Swannanoa, NC   founded 1959</vt:lpstr>
      <vt:lpstr>Warren Wilson Cemetery Swannanoa, NC founded 1959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Sanderson, Diana</dc:creator>
  <cp:lastModifiedBy>Sanderson, Diana</cp:lastModifiedBy>
  <cp:revision>3</cp:revision>
  <dcterms:created xsi:type="dcterms:W3CDTF">2025-10-29T15:51:10Z</dcterms:created>
  <dcterms:modified xsi:type="dcterms:W3CDTF">2025-11-11T01:10:54Z</dcterms:modified>
</cp:coreProperties>
</file>