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134_86F31AF6.xml" ContentType="application/vnd.ms-powerpoint.comments+xml"/>
  <Override PartName="/ppt/notesSlides/notesSlide33.xml" ContentType="application/vnd.openxmlformats-officedocument.presentationml.notesSlide+xml"/>
  <Override PartName="/ppt/comments/modernComment_10E_18277DC2.xml" ContentType="application/vnd.ms-powerpoint.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modernComment_12C_AF77EC42.xml" ContentType="application/vnd.ms-powerpoint.comments+xml"/>
  <Override PartName="/ppt/notesSlides/notesSlide38.xml" ContentType="application/vnd.openxmlformats-officedocument.presentationml.notesSlide+xml"/>
  <Override PartName="/ppt/comments/modernComment_12E_E08DD545.xml" ContentType="application/vnd.ms-powerpoint.comment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74" r:id="rId5"/>
    <p:sldId id="276" r:id="rId6"/>
    <p:sldId id="275" r:id="rId7"/>
    <p:sldId id="259" r:id="rId8"/>
    <p:sldId id="277" r:id="rId9"/>
    <p:sldId id="278" r:id="rId10"/>
    <p:sldId id="288" r:id="rId11"/>
    <p:sldId id="289" r:id="rId12"/>
    <p:sldId id="280" r:id="rId13"/>
    <p:sldId id="281" r:id="rId14"/>
    <p:sldId id="282" r:id="rId15"/>
    <p:sldId id="279" r:id="rId16"/>
    <p:sldId id="290" r:id="rId17"/>
    <p:sldId id="283" r:id="rId18"/>
    <p:sldId id="262" r:id="rId19"/>
    <p:sldId id="292" r:id="rId20"/>
    <p:sldId id="285" r:id="rId21"/>
    <p:sldId id="284" r:id="rId22"/>
    <p:sldId id="293" r:id="rId23"/>
    <p:sldId id="304" r:id="rId24"/>
    <p:sldId id="266" r:id="rId25"/>
    <p:sldId id="296" r:id="rId26"/>
    <p:sldId id="295" r:id="rId27"/>
    <p:sldId id="294" r:id="rId28"/>
    <p:sldId id="297" r:id="rId29"/>
    <p:sldId id="286" r:id="rId30"/>
    <p:sldId id="267" r:id="rId31"/>
    <p:sldId id="307" r:id="rId32"/>
    <p:sldId id="308" r:id="rId33"/>
    <p:sldId id="270" r:id="rId34"/>
    <p:sldId id="269" r:id="rId35"/>
    <p:sldId id="310" r:id="rId36"/>
    <p:sldId id="271" r:id="rId37"/>
    <p:sldId id="300" r:id="rId38"/>
    <p:sldId id="302" r:id="rId39"/>
    <p:sldId id="305" r:id="rId40"/>
    <p:sldId id="273" r:id="rId41"/>
    <p:sldId id="30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93AC15-47F2-9B1D-32BE-CB66A8173AA9}" name="Jenny McPherson" initials="JM" userId="S::jmcpherson@wcu.edu::cfa867cf-8803-4f49-a63a-6033709ca4a1" providerId="AD"/>
  <p188:author id="{6FF3C8B4-D324-AEC6-82B5-6ED644A55583}" name="Kellen Carpenter" initials="KC" userId="S::kcarpenter@wcu.edu::f771340c-2232-48db-ae50-03b68ddd14b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540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44A6E4-5F8B-4ADA-A0D4-95809676970D}" v="9323" dt="2025-11-12T20:19:23.722"/>
    <p1510:client id="{681DCA00-395C-2877-3B36-795034B3169E}" v="158" dt="2025-11-11T20:47:56.257"/>
    <p1510:client id="{6AEA201F-2A35-9C78-D9D2-631ECD459DFC}" v="194" dt="2025-11-12T14:36:36.585"/>
    <p1510:client id="{8B4F419C-DE35-4FD7-B75A-F2D67AD5AFC4}" v="1" dt="2025-11-12T17:16:23.991"/>
    <p1510:client id="{AAA4699A-FAF1-BED5-0184-5097FAAB0177}" v="254" dt="2025-11-12T20:49:38.9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modernComment_10E_18277DC2.xml><?xml version="1.0" encoding="utf-8"?>
<p188:cmLst xmlns:a="http://schemas.openxmlformats.org/drawingml/2006/main" xmlns:r="http://schemas.openxmlformats.org/officeDocument/2006/relationships" xmlns:p188="http://schemas.microsoft.com/office/powerpoint/2018/8/main">
  <p188:cm id="{2E754849-4331-4194-852B-2DDB94E2F006}" authorId="{EF93AC15-47F2-9B1D-32BE-CB66A8173AA9}" created="2025-11-06T15:51:41.603">
    <pc:sldMkLst xmlns:pc="http://schemas.microsoft.com/office/powerpoint/2013/main/command">
      <pc:docMk/>
      <pc:sldMk cId="405241282" sldId="270"/>
    </pc:sldMkLst>
    <p188:replyLst>
      <p188:reply id="{50AAEF63-0C3D-41CE-8C50-F3ECFE387FF2}" authorId="{6FF3C8B4-D324-AEC6-82B5-6ED644A55583}" created="2025-11-06T19:16:10.127">
        <p188:txBody>
          <a:bodyPr/>
          <a:lstStyle/>
          <a:p>
            <a:r>
              <a:rPr lang="en-US"/>
              <a:t>Just feel free to go ahead and put it in whenever you are ready!</a:t>
            </a:r>
          </a:p>
        </p188:txBody>
      </p188:reply>
    </p188:replyLst>
    <p188:txBody>
      <a:bodyPr/>
      <a:lstStyle/>
      <a:p>
        <a:r>
          <a:rPr lang="en-US"/>
          <a:t>I started writing up a bit for these slides. It's in a separate document "Notes..."</a:t>
        </a:r>
      </a:p>
    </p188:txBody>
  </p188:cm>
</p188:cmLst>
</file>

<file path=ppt/comments/modernComment_12C_AF77EC42.xml><?xml version="1.0" encoding="utf-8"?>
<p188:cmLst xmlns:a="http://schemas.openxmlformats.org/drawingml/2006/main" xmlns:r="http://schemas.openxmlformats.org/officeDocument/2006/relationships" xmlns:p188="http://schemas.microsoft.com/office/powerpoint/2018/8/main">
  <p188:cm id="{294C653B-F59F-4093-8532-09CEA9C09B81}" authorId="{EF93AC15-47F2-9B1D-32BE-CB66A8173AA9}" created="2025-11-10T19:53:25.532">
    <pc:sldMkLst xmlns:pc="http://schemas.microsoft.com/office/powerpoint/2013/main/command">
      <pc:docMk/>
      <pc:sldMk cId="439199384" sldId="269"/>
    </pc:sldMkLst>
    <p188:txBody>
      <a:bodyPr/>
      <a:lstStyle/>
      <a:p>
        <a:r>
          <a:rPr lang="en-US"/>
          <a:t>I either want to crop just the headline or fade like slide number 4</a:t>
        </a:r>
      </a:p>
    </p188:txBody>
  </p188:cm>
</p188:cmLst>
</file>

<file path=ppt/comments/modernComment_12E_E08DD545.xml><?xml version="1.0" encoding="utf-8"?>
<p188:cmLst xmlns:a="http://schemas.openxmlformats.org/drawingml/2006/main" xmlns:r="http://schemas.openxmlformats.org/officeDocument/2006/relationships" xmlns:p188="http://schemas.microsoft.com/office/powerpoint/2018/8/main">
  <p188:cm id="{FEA666CD-472E-46E8-89FC-718383D257D1}" authorId="{EF93AC15-47F2-9B1D-32BE-CB66A8173AA9}" created="2025-11-10T19:53:25.532">
    <pc:sldMkLst xmlns:pc="http://schemas.microsoft.com/office/powerpoint/2013/main/command">
      <pc:docMk/>
      <pc:sldMk cId="439199384" sldId="269"/>
    </pc:sldMkLst>
    <p188:txBody>
      <a:bodyPr/>
      <a:lstStyle/>
      <a:p>
        <a:r>
          <a:rPr lang="en-US"/>
          <a:t>I either want to crop just the headline or fade like slide number 4</a:t>
        </a:r>
      </a:p>
    </p188:txBody>
  </p188:cm>
</p188:cmLst>
</file>

<file path=ppt/comments/modernComment_134_86F31AF6.xml><?xml version="1.0" encoding="utf-8"?>
<p188:cmLst xmlns:a="http://schemas.openxmlformats.org/drawingml/2006/main" xmlns:r="http://schemas.openxmlformats.org/officeDocument/2006/relationships" xmlns:p188="http://schemas.microsoft.com/office/powerpoint/2018/8/main">
  <p188:cm id="{D7E74F0E-2B96-4C6A-9A1C-CC7ED28BD4DF}" authorId="{EF93AC15-47F2-9B1D-32BE-CB66A8173AA9}" created="2025-11-10T19:53:25.532">
    <pc:sldMkLst xmlns:pc="http://schemas.microsoft.com/office/powerpoint/2013/main/command">
      <pc:docMk/>
      <pc:sldMk cId="439199384" sldId="269"/>
    </pc:sldMkLst>
    <p188:txBody>
      <a:bodyPr/>
      <a:lstStyle/>
      <a:p>
        <a:r>
          <a:rPr lang="en-US"/>
          <a:t>I either want to crop just the headline or fade like slide number 4</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324513-64A5-4457-B496-B0C64E13B55A}"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24158F-9623-40AD-BF22-FB9E0AE928C6}" type="slidenum">
              <a:rPr lang="en-US" smtClean="0"/>
              <a:t>‹#›</a:t>
            </a:fld>
            <a:endParaRPr lang="en-US"/>
          </a:p>
        </p:txBody>
      </p:sp>
    </p:spTree>
    <p:extLst>
      <p:ext uri="{BB962C8B-B14F-4D97-AF65-F5344CB8AC3E}">
        <p14:creationId xmlns:p14="http://schemas.microsoft.com/office/powerpoint/2010/main" val="23774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Introductions. Kellen Carpenter, Digital Scholarship Librarian. Jenny McPherson, Special and Digital Collections.</a:t>
            </a:r>
          </a:p>
        </p:txBody>
      </p:sp>
      <p:sp>
        <p:nvSpPr>
          <p:cNvPr id="4" name="Slide Number Placeholder 3"/>
          <p:cNvSpPr>
            <a:spLocks noGrp="1"/>
          </p:cNvSpPr>
          <p:nvPr>
            <p:ph type="sldNum" sz="quarter" idx="5"/>
          </p:nvPr>
        </p:nvSpPr>
        <p:spPr/>
        <p:txBody>
          <a:bodyPr/>
          <a:lstStyle/>
          <a:p>
            <a:fld id="{CF24158F-9623-40AD-BF22-FB9E0AE928C6}" type="slidenum">
              <a:rPr lang="en-US" smtClean="0"/>
              <a:t>1</a:t>
            </a:fld>
            <a:endParaRPr lang="en-US"/>
          </a:p>
        </p:txBody>
      </p:sp>
    </p:spTree>
    <p:extLst>
      <p:ext uri="{BB962C8B-B14F-4D97-AF65-F5344CB8AC3E}">
        <p14:creationId xmlns:p14="http://schemas.microsoft.com/office/powerpoint/2010/main" val="90418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isn’t an attempt at a complete history of human remains at WCU, but rather a set of episodes that paint a picture of changing attitudes and frankly, levels of respect for human remains</a:t>
            </a:r>
          </a:p>
        </p:txBody>
      </p:sp>
      <p:sp>
        <p:nvSpPr>
          <p:cNvPr id="4" name="Slide Number Placeholder 3"/>
          <p:cNvSpPr>
            <a:spLocks noGrp="1"/>
          </p:cNvSpPr>
          <p:nvPr>
            <p:ph type="sldNum" sz="quarter" idx="5"/>
          </p:nvPr>
        </p:nvSpPr>
        <p:spPr/>
        <p:txBody>
          <a:bodyPr/>
          <a:lstStyle/>
          <a:p>
            <a:fld id="{CF24158F-9623-40AD-BF22-FB9E0AE928C6}" type="slidenum">
              <a:rPr lang="en-US" smtClean="0"/>
              <a:t>2</a:t>
            </a:fld>
            <a:endParaRPr lang="en-US"/>
          </a:p>
        </p:txBody>
      </p:sp>
    </p:spTree>
    <p:extLst>
      <p:ext uri="{BB962C8B-B14F-4D97-AF65-F5344CB8AC3E}">
        <p14:creationId xmlns:p14="http://schemas.microsoft.com/office/powerpoint/2010/main" val="739866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 going to refer to present Western Carolina University and all of its predecessor institutions as WCU. I’m also going to refer to the location of the university and it’s surrounding valley as Cullowhee. These are conventions of convenience, but just a heads-up for the sticklers.</a:t>
            </a:r>
          </a:p>
        </p:txBody>
      </p:sp>
      <p:sp>
        <p:nvSpPr>
          <p:cNvPr id="4" name="Slide Number Placeholder 3"/>
          <p:cNvSpPr>
            <a:spLocks noGrp="1"/>
          </p:cNvSpPr>
          <p:nvPr>
            <p:ph type="sldNum" sz="quarter" idx="5"/>
          </p:nvPr>
        </p:nvSpPr>
        <p:spPr/>
        <p:txBody>
          <a:bodyPr/>
          <a:lstStyle/>
          <a:p>
            <a:fld id="{CF24158F-9623-40AD-BF22-FB9E0AE928C6}" type="slidenum">
              <a:rPr lang="en-US" smtClean="0"/>
              <a:t>3</a:t>
            </a:fld>
            <a:endParaRPr lang="en-US"/>
          </a:p>
        </p:txBody>
      </p:sp>
    </p:spTree>
    <p:extLst>
      <p:ext uri="{BB962C8B-B14F-4D97-AF65-F5344CB8AC3E}">
        <p14:creationId xmlns:p14="http://schemas.microsoft.com/office/powerpoint/2010/main" val="3414190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a bunch of different sites in this valley, some of these separate but some on top of one another. In short, native people were in the valley for a long time before white settlers and colonists, though colonial settlers started living in the area by the late 1700s, often defying treaty and law to do so. But 1819 marks the beginning of the valley as an official part of the United States, explicitly brought about by the coercive 1819 treaty with the Cherokee.</a:t>
            </a:r>
          </a:p>
        </p:txBody>
      </p:sp>
      <p:sp>
        <p:nvSpPr>
          <p:cNvPr id="4" name="Slide Number Placeholder 3"/>
          <p:cNvSpPr>
            <a:spLocks noGrp="1"/>
          </p:cNvSpPr>
          <p:nvPr>
            <p:ph type="sldNum" sz="quarter" idx="5"/>
          </p:nvPr>
        </p:nvSpPr>
        <p:spPr/>
        <p:txBody>
          <a:bodyPr/>
          <a:lstStyle/>
          <a:p>
            <a:fld id="{CF24158F-9623-40AD-BF22-FB9E0AE928C6}" type="slidenum">
              <a:rPr lang="en-US" smtClean="0"/>
              <a:t>4</a:t>
            </a:fld>
            <a:endParaRPr lang="en-US"/>
          </a:p>
        </p:txBody>
      </p:sp>
    </p:spTree>
    <p:extLst>
      <p:ext uri="{BB962C8B-B14F-4D97-AF65-F5344CB8AC3E}">
        <p14:creationId xmlns:p14="http://schemas.microsoft.com/office/powerpoint/2010/main" val="35124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189AC-B08F-9017-D13D-B77133C4A3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3F8240-B1EE-8C9B-1047-079A38F68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22724-2F49-DDCF-C2A1-04B9F29AA11C}"/>
              </a:ext>
            </a:extLst>
          </p:cNvPr>
          <p:cNvSpPr>
            <a:spLocks noGrp="1"/>
          </p:cNvSpPr>
          <p:nvPr>
            <p:ph type="body" idx="1"/>
          </p:nvPr>
        </p:nvSpPr>
        <p:spPr/>
        <p:txBody>
          <a:bodyPr/>
          <a:lstStyle/>
          <a:p>
            <a:r>
              <a:rPr lang="en-US"/>
              <a:t>The white settlers didn’t waste time. This picture is not the first incarnation of the church, but actually the second.</a:t>
            </a:r>
          </a:p>
        </p:txBody>
      </p:sp>
      <p:sp>
        <p:nvSpPr>
          <p:cNvPr id="4" name="Slide Number Placeholder 3">
            <a:extLst>
              <a:ext uri="{FF2B5EF4-FFF2-40B4-BE49-F238E27FC236}">
                <a16:creationId xmlns:a16="http://schemas.microsoft.com/office/drawing/2014/main" id="{1D2127A2-4B02-7DA0-7771-E2973D589999}"/>
              </a:ext>
            </a:extLst>
          </p:cNvPr>
          <p:cNvSpPr>
            <a:spLocks noGrp="1"/>
          </p:cNvSpPr>
          <p:nvPr>
            <p:ph type="sldNum" sz="quarter" idx="5"/>
          </p:nvPr>
        </p:nvSpPr>
        <p:spPr/>
        <p:txBody>
          <a:bodyPr/>
          <a:lstStyle/>
          <a:p>
            <a:fld id="{CF24158F-9623-40AD-BF22-FB9E0AE928C6}" type="slidenum">
              <a:rPr lang="en-US" smtClean="0"/>
              <a:t>5</a:t>
            </a:fld>
            <a:endParaRPr lang="en-US"/>
          </a:p>
        </p:txBody>
      </p:sp>
    </p:spTree>
    <p:extLst>
      <p:ext uri="{BB962C8B-B14F-4D97-AF65-F5344CB8AC3E}">
        <p14:creationId xmlns:p14="http://schemas.microsoft.com/office/powerpoint/2010/main" val="110934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70 years later, the predecessor to WCU is founded, located right next to the church, with the first classes actually taking place in the church building.</a:t>
            </a:r>
          </a:p>
        </p:txBody>
      </p:sp>
      <p:sp>
        <p:nvSpPr>
          <p:cNvPr id="4" name="Slide Number Placeholder 3"/>
          <p:cNvSpPr>
            <a:spLocks noGrp="1"/>
          </p:cNvSpPr>
          <p:nvPr>
            <p:ph type="sldNum" sz="quarter" idx="5"/>
          </p:nvPr>
        </p:nvSpPr>
        <p:spPr/>
        <p:txBody>
          <a:bodyPr/>
          <a:lstStyle/>
          <a:p>
            <a:fld id="{CF24158F-9623-40AD-BF22-FB9E0AE928C6}" type="slidenum">
              <a:rPr lang="en-US" smtClean="0"/>
              <a:t>6</a:t>
            </a:fld>
            <a:endParaRPr lang="en-US"/>
          </a:p>
        </p:txBody>
      </p:sp>
    </p:spTree>
    <p:extLst>
      <p:ext uri="{BB962C8B-B14F-4D97-AF65-F5344CB8AC3E}">
        <p14:creationId xmlns:p14="http://schemas.microsoft.com/office/powerpoint/2010/main" val="514852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this take us to the mound. It’s just barely visible here in the middle of the field, already it's been somewhat flattened. But this was this the site of the council house and the center of the town, called the “Townhouse.” Dave Rogers owned the farm with the mound on it, and his farm came to be known as the Townhouse Farm. It was always known that this was a Cherokee site, and the reason the mound here is already flattened is because it had already been excavated.</a:t>
            </a:r>
          </a:p>
        </p:txBody>
      </p:sp>
      <p:sp>
        <p:nvSpPr>
          <p:cNvPr id="4" name="Slide Number Placeholder 3"/>
          <p:cNvSpPr>
            <a:spLocks noGrp="1"/>
          </p:cNvSpPr>
          <p:nvPr>
            <p:ph type="sldNum" sz="quarter" idx="5"/>
          </p:nvPr>
        </p:nvSpPr>
        <p:spPr/>
        <p:txBody>
          <a:bodyPr/>
          <a:lstStyle/>
          <a:p>
            <a:fld id="{CF24158F-9623-40AD-BF22-FB9E0AE928C6}" type="slidenum">
              <a:rPr lang="en-US" smtClean="0"/>
              <a:t>7</a:t>
            </a:fld>
            <a:endParaRPr lang="en-US"/>
          </a:p>
        </p:txBody>
      </p:sp>
    </p:spTree>
    <p:extLst>
      <p:ext uri="{BB962C8B-B14F-4D97-AF65-F5344CB8AC3E}">
        <p14:creationId xmlns:p14="http://schemas.microsoft.com/office/powerpoint/2010/main" val="2953088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Valentine’s Meat Juice was a cure-all patent medicine of the 19</a:t>
            </a:r>
            <a:r>
              <a:rPr lang="en-US" baseline="30000"/>
              <a:t>th</a:t>
            </a:r>
            <a:r>
              <a:rPr lang="en-US"/>
              <a:t> century created by basically grinding up a ton of beef until you got a concentrated little bottle of, well meat juice. It made the Valentine family of Richmond, Virginia very rich and once people get rich, their hobbies get eccentric.  Mann Valentine and his sons started collecting Cherokee artifacts, mostly obtained by sending their agents around to pay property owners to dig up whatever Cherokee sites and mounds they could find, and take the findings back to Richmond. That’s what happened to this mound in the 1880s: agents of the Valentines paid Dave Rogers, dug up the mound and took whatever they could find.</a:t>
            </a:r>
          </a:p>
          <a:p>
            <a:endParaRPr lang="en-US"/>
          </a:p>
          <a:p>
            <a:endParaRPr lang="en-US"/>
          </a:p>
        </p:txBody>
      </p:sp>
      <p:sp>
        <p:nvSpPr>
          <p:cNvPr id="4" name="Slide Number Placeholder 3"/>
          <p:cNvSpPr>
            <a:spLocks noGrp="1"/>
          </p:cNvSpPr>
          <p:nvPr>
            <p:ph type="sldNum" sz="quarter" idx="5"/>
          </p:nvPr>
        </p:nvSpPr>
        <p:spPr/>
        <p:txBody>
          <a:bodyPr/>
          <a:lstStyle/>
          <a:p>
            <a:fld id="{CF24158F-9623-40AD-BF22-FB9E0AE928C6}" type="slidenum">
              <a:rPr lang="en-US" smtClean="0"/>
              <a:t>8</a:t>
            </a:fld>
            <a:endParaRPr lang="en-US"/>
          </a:p>
        </p:txBody>
      </p:sp>
    </p:spTree>
    <p:extLst>
      <p:ext uri="{BB962C8B-B14F-4D97-AF65-F5344CB8AC3E}">
        <p14:creationId xmlns:p14="http://schemas.microsoft.com/office/powerpoint/2010/main" val="936426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Dave Roger’s farm butted right up against the new school in Cullowhee. And over time, the school kept buying pieces of the land. By the mid-20s, the school finally made an agreement to pay Rogers up front and then take possession of the farm after he died. Which means that eventually, WCU ends up possessing the land the mound is located on.</a:t>
            </a:r>
          </a:p>
        </p:txBody>
      </p:sp>
      <p:sp>
        <p:nvSpPr>
          <p:cNvPr id="4" name="Slide Number Placeholder 3"/>
          <p:cNvSpPr>
            <a:spLocks noGrp="1"/>
          </p:cNvSpPr>
          <p:nvPr>
            <p:ph type="sldNum" sz="quarter" idx="5"/>
          </p:nvPr>
        </p:nvSpPr>
        <p:spPr/>
        <p:txBody>
          <a:bodyPr/>
          <a:lstStyle/>
          <a:p>
            <a:fld id="{CF24158F-9623-40AD-BF22-FB9E0AE928C6}" type="slidenum">
              <a:rPr lang="en-US" smtClean="0"/>
              <a:t>9</a:t>
            </a:fld>
            <a:endParaRPr lang="en-US"/>
          </a:p>
        </p:txBody>
      </p:sp>
    </p:spTree>
    <p:extLst>
      <p:ext uri="{BB962C8B-B14F-4D97-AF65-F5344CB8AC3E}">
        <p14:creationId xmlns:p14="http://schemas.microsoft.com/office/powerpoint/2010/main" val="2213217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the mound sat on campus. This is in the late 30s when they PWA Training School is being built with the mound in the foreground.</a:t>
            </a:r>
          </a:p>
        </p:txBody>
      </p:sp>
      <p:sp>
        <p:nvSpPr>
          <p:cNvPr id="4" name="Slide Number Placeholder 3"/>
          <p:cNvSpPr>
            <a:spLocks noGrp="1"/>
          </p:cNvSpPr>
          <p:nvPr>
            <p:ph type="sldNum" sz="quarter" idx="5"/>
          </p:nvPr>
        </p:nvSpPr>
        <p:spPr/>
        <p:txBody>
          <a:bodyPr/>
          <a:lstStyle/>
          <a:p>
            <a:fld id="{CF24158F-9623-40AD-BF22-FB9E0AE928C6}" type="slidenum">
              <a:rPr lang="en-US" smtClean="0"/>
              <a:t>10</a:t>
            </a:fld>
            <a:endParaRPr lang="en-US"/>
          </a:p>
        </p:txBody>
      </p:sp>
    </p:spTree>
    <p:extLst>
      <p:ext uri="{BB962C8B-B14F-4D97-AF65-F5344CB8AC3E}">
        <p14:creationId xmlns:p14="http://schemas.microsoft.com/office/powerpoint/2010/main" val="581545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early 40s, where you can see the training school and the new auditorium is finished and the mound just sort of sits next to the buildings. It just sort of became a feature of campus life.</a:t>
            </a:r>
          </a:p>
        </p:txBody>
      </p:sp>
      <p:sp>
        <p:nvSpPr>
          <p:cNvPr id="4" name="Slide Number Placeholder 3"/>
          <p:cNvSpPr>
            <a:spLocks noGrp="1"/>
          </p:cNvSpPr>
          <p:nvPr>
            <p:ph type="sldNum" sz="quarter" idx="5"/>
          </p:nvPr>
        </p:nvSpPr>
        <p:spPr/>
        <p:txBody>
          <a:bodyPr/>
          <a:lstStyle/>
          <a:p>
            <a:fld id="{CF24158F-9623-40AD-BF22-FB9E0AE928C6}" type="slidenum">
              <a:rPr lang="en-US" smtClean="0"/>
              <a:t>11</a:t>
            </a:fld>
            <a:endParaRPr lang="en-US"/>
          </a:p>
        </p:txBody>
      </p:sp>
    </p:spTree>
    <p:extLst>
      <p:ext uri="{BB962C8B-B14F-4D97-AF65-F5344CB8AC3E}">
        <p14:creationId xmlns:p14="http://schemas.microsoft.com/office/powerpoint/2010/main" val="3890660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Cherokee heritage of this place was always acknowledged, but always in a romanticized, exoticized, and mythic way. The first yearbooks were named the </a:t>
            </a:r>
            <a:r>
              <a:rPr lang="en-US" err="1"/>
              <a:t>Oogoocoo</a:t>
            </a:r>
            <a:r>
              <a:rPr lang="en-US"/>
              <a:t> after a Cherokee word for screech owl, and stories and traditions about this heritage were passed down. These traditions and stories were often inaccurate and the students and members of the campus community acted like the Cherokee were an ancient, extinct people instead of a very much living nation, literally located in the same county. </a:t>
            </a:r>
          </a:p>
        </p:txBody>
      </p:sp>
      <p:sp>
        <p:nvSpPr>
          <p:cNvPr id="4" name="Slide Number Placeholder 3"/>
          <p:cNvSpPr>
            <a:spLocks noGrp="1"/>
          </p:cNvSpPr>
          <p:nvPr>
            <p:ph type="sldNum" sz="quarter" idx="5"/>
          </p:nvPr>
        </p:nvSpPr>
        <p:spPr/>
        <p:txBody>
          <a:bodyPr/>
          <a:lstStyle/>
          <a:p>
            <a:fld id="{CF24158F-9623-40AD-BF22-FB9E0AE928C6}" type="slidenum">
              <a:rPr lang="en-US" smtClean="0"/>
              <a:t>12</a:t>
            </a:fld>
            <a:endParaRPr lang="en-US"/>
          </a:p>
        </p:txBody>
      </p:sp>
    </p:spTree>
    <p:extLst>
      <p:ext uri="{BB962C8B-B14F-4D97-AF65-F5344CB8AC3E}">
        <p14:creationId xmlns:p14="http://schemas.microsoft.com/office/powerpoint/2010/main" val="817941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was a reverence for the mound but in a superficial way that explicitly resisted deeper interrogation in favor of mystic romance. The campus community was aware of the Cherokee heritage of the place and it was respected, in a way. “A certain mound that holds secrets never to be revealed.” You can probably guess what happens next.</a:t>
            </a:r>
          </a:p>
        </p:txBody>
      </p:sp>
      <p:sp>
        <p:nvSpPr>
          <p:cNvPr id="4" name="Slide Number Placeholder 3"/>
          <p:cNvSpPr>
            <a:spLocks noGrp="1"/>
          </p:cNvSpPr>
          <p:nvPr>
            <p:ph type="sldNum" sz="quarter" idx="5"/>
          </p:nvPr>
        </p:nvSpPr>
        <p:spPr/>
        <p:txBody>
          <a:bodyPr/>
          <a:lstStyle/>
          <a:p>
            <a:fld id="{CF24158F-9623-40AD-BF22-FB9E0AE928C6}" type="slidenum">
              <a:rPr lang="en-US" smtClean="0"/>
              <a:t>13</a:t>
            </a:fld>
            <a:endParaRPr lang="en-US"/>
          </a:p>
        </p:txBody>
      </p:sp>
    </p:spTree>
    <p:extLst>
      <p:ext uri="{BB962C8B-B14F-4D97-AF65-F5344CB8AC3E}">
        <p14:creationId xmlns:p14="http://schemas.microsoft.com/office/powerpoint/2010/main" val="3934277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Well, you see, they wanted to build a baseball field.</a:t>
            </a:r>
          </a:p>
        </p:txBody>
      </p:sp>
      <p:sp>
        <p:nvSpPr>
          <p:cNvPr id="4" name="Slide Number Placeholder 3"/>
          <p:cNvSpPr>
            <a:spLocks noGrp="1"/>
          </p:cNvSpPr>
          <p:nvPr>
            <p:ph type="sldNum" sz="quarter" idx="5"/>
          </p:nvPr>
        </p:nvSpPr>
        <p:spPr/>
        <p:txBody>
          <a:bodyPr/>
          <a:lstStyle/>
          <a:p>
            <a:fld id="{CF24158F-9623-40AD-BF22-FB9E0AE928C6}" type="slidenum">
              <a:rPr lang="en-US" smtClean="0"/>
              <a:t>14</a:t>
            </a:fld>
            <a:endParaRPr lang="en-US"/>
          </a:p>
        </p:txBody>
      </p:sp>
    </p:spTree>
    <p:extLst>
      <p:ext uri="{BB962C8B-B14F-4D97-AF65-F5344CB8AC3E}">
        <p14:creationId xmlns:p14="http://schemas.microsoft.com/office/powerpoint/2010/main" val="2543437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account called it a “field day.” There’s a repeated story that there was advance notice of the demolition in the local newspaper that invited community members to come follow the bulldozers and look for souvenirs. There was a significant turnout.</a:t>
            </a:r>
          </a:p>
        </p:txBody>
      </p:sp>
      <p:sp>
        <p:nvSpPr>
          <p:cNvPr id="4" name="Slide Number Placeholder 3"/>
          <p:cNvSpPr>
            <a:spLocks noGrp="1"/>
          </p:cNvSpPr>
          <p:nvPr>
            <p:ph type="sldNum" sz="quarter" idx="5"/>
          </p:nvPr>
        </p:nvSpPr>
        <p:spPr/>
        <p:txBody>
          <a:bodyPr/>
          <a:lstStyle/>
          <a:p>
            <a:fld id="{CF24158F-9623-40AD-BF22-FB9E0AE928C6}" type="slidenum">
              <a:rPr lang="en-US" smtClean="0"/>
              <a:t>15</a:t>
            </a:fld>
            <a:endParaRPr lang="en-US"/>
          </a:p>
        </p:txBody>
      </p:sp>
    </p:spTree>
    <p:extLst>
      <p:ext uri="{BB962C8B-B14F-4D97-AF65-F5344CB8AC3E}">
        <p14:creationId xmlns:p14="http://schemas.microsoft.com/office/powerpoint/2010/main" val="399856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It’s a pretty ghastly notion to invite the whole family come root around for bones and artifacts while we demolish this site. The fact that it was for a baseball field really just sort of puts a bow on what was valued at the time.</a:t>
            </a:r>
          </a:p>
        </p:txBody>
      </p:sp>
      <p:sp>
        <p:nvSpPr>
          <p:cNvPr id="4" name="Slide Number Placeholder 3"/>
          <p:cNvSpPr>
            <a:spLocks noGrp="1"/>
          </p:cNvSpPr>
          <p:nvPr>
            <p:ph type="sldNum" sz="quarter" idx="5"/>
          </p:nvPr>
        </p:nvSpPr>
        <p:spPr/>
        <p:txBody>
          <a:bodyPr/>
          <a:lstStyle/>
          <a:p>
            <a:fld id="{CF24158F-9623-40AD-BF22-FB9E0AE928C6}" type="slidenum">
              <a:rPr lang="en-US" smtClean="0"/>
              <a:t>16</a:t>
            </a:fld>
            <a:endParaRPr lang="en-US"/>
          </a:p>
        </p:txBody>
      </p:sp>
    </p:spTree>
    <p:extLst>
      <p:ext uri="{BB962C8B-B14F-4D97-AF65-F5344CB8AC3E}">
        <p14:creationId xmlns:p14="http://schemas.microsoft.com/office/powerpoint/2010/main" val="643979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64265-A07B-8531-2EA9-4D497BB8B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0DCCC-B9D5-45FF-4747-4F6ADEE523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5673F-F688-CAAC-EFD1-4FDE518D7DDE}"/>
              </a:ext>
            </a:extLst>
          </p:cNvPr>
          <p:cNvSpPr>
            <a:spLocks noGrp="1"/>
          </p:cNvSpPr>
          <p:nvPr>
            <p:ph type="body" idx="1"/>
          </p:nvPr>
        </p:nvSpPr>
        <p:spPr/>
        <p:txBody>
          <a:bodyPr/>
          <a:lstStyle/>
          <a:p>
            <a:r>
              <a:rPr lang="en-US"/>
              <a:t>This excerpt I’m quoting was from a longer article breaking down all the recent archaeological finds on campus. There’s one thing conspicuously missing in all these accounts: any mention of Cherokee people or even the nearby tribal government. The university had largely acted as if the Cherokee were an extinct people for the bulk of its existence. Fortunately, around this time, WCU began making baby steps in a new direction.</a:t>
            </a:r>
          </a:p>
        </p:txBody>
      </p:sp>
      <p:sp>
        <p:nvSpPr>
          <p:cNvPr id="4" name="Slide Number Placeholder 3">
            <a:extLst>
              <a:ext uri="{FF2B5EF4-FFF2-40B4-BE49-F238E27FC236}">
                <a16:creationId xmlns:a16="http://schemas.microsoft.com/office/drawing/2014/main" id="{5A99E3DE-D765-1DB0-607E-EB850C2433EB}"/>
              </a:ext>
            </a:extLst>
          </p:cNvPr>
          <p:cNvSpPr>
            <a:spLocks noGrp="1"/>
          </p:cNvSpPr>
          <p:nvPr>
            <p:ph type="sldNum" sz="quarter" idx="5"/>
          </p:nvPr>
        </p:nvSpPr>
        <p:spPr/>
        <p:txBody>
          <a:bodyPr/>
          <a:lstStyle/>
          <a:p>
            <a:fld id="{CF24158F-9623-40AD-BF22-FB9E0AE928C6}" type="slidenum">
              <a:rPr lang="en-US" smtClean="0"/>
              <a:t>17</a:t>
            </a:fld>
            <a:endParaRPr lang="en-US"/>
          </a:p>
        </p:txBody>
      </p:sp>
    </p:spTree>
    <p:extLst>
      <p:ext uri="{BB962C8B-B14F-4D97-AF65-F5344CB8AC3E}">
        <p14:creationId xmlns:p14="http://schemas.microsoft.com/office/powerpoint/2010/main" val="3673601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1975, the WCU Cherokee Center was built on tribal land across from the Old Cherokee High School where it would become a hub of many outreach activities for the university directed towards the EBCI and its members. The Cherokee Center offered evening classes, support and advising for Cherokee students enrolled at WCU and pre-college counseling for Cherokee high school students. It’s important to not ignore the wider national context here. Between 1967 and 1975 is the height of the American Indian Movement’s activist activity including the siege at Wounded Knee and the occupation of Alcatraz. For lots of America, this was a time of rediscovering that Native people were still very much alive. </a:t>
            </a:r>
          </a:p>
        </p:txBody>
      </p:sp>
      <p:sp>
        <p:nvSpPr>
          <p:cNvPr id="4" name="Slide Number Placeholder 3"/>
          <p:cNvSpPr>
            <a:spLocks noGrp="1"/>
          </p:cNvSpPr>
          <p:nvPr>
            <p:ph type="sldNum" sz="quarter" idx="5"/>
          </p:nvPr>
        </p:nvSpPr>
        <p:spPr/>
        <p:txBody>
          <a:bodyPr/>
          <a:lstStyle/>
          <a:p>
            <a:fld id="{CF24158F-9623-40AD-BF22-FB9E0AE928C6}" type="slidenum">
              <a:rPr lang="en-US" smtClean="0"/>
              <a:t>18</a:t>
            </a:fld>
            <a:endParaRPr lang="en-US"/>
          </a:p>
        </p:txBody>
      </p:sp>
    </p:spTree>
    <p:extLst>
      <p:ext uri="{BB962C8B-B14F-4D97-AF65-F5344CB8AC3E}">
        <p14:creationId xmlns:p14="http://schemas.microsoft.com/office/powerpoint/2010/main" val="3374889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C078B-7696-17E1-1F8B-E30FFF29A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5D98A4-A5CA-DD3F-4F71-E5229D5CE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B7D55D-4FA0-2C21-9E27-7FB558D28F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university and the EBCI have really worked to keep this partnership thriving. The university started taking Cherokee studies seriously, started offering courses in the language and built out academic programs and initiatives in the 2000s. In 2013, the former Principal Chief of the Eastern Band of Cherokee Indians, was appointed to the WCU’s Board of Trustees. The current chair of WCU’s Board of Trustees, is Casey Cooper, CEO of the Cherokee Indian Hospital and another enrolled member..WCU and the EBCI are deeply interconnected as partners and it speaks to the hope that Cullowhee’s history as a Cherokee place remains an honored part of WCU’s identity heading into the future.</a:t>
            </a:r>
          </a:p>
        </p:txBody>
      </p:sp>
      <p:sp>
        <p:nvSpPr>
          <p:cNvPr id="4" name="Slide Number Placeholder 3">
            <a:extLst>
              <a:ext uri="{FF2B5EF4-FFF2-40B4-BE49-F238E27FC236}">
                <a16:creationId xmlns:a16="http://schemas.microsoft.com/office/drawing/2014/main" id="{DF93D313-C4FF-C8F5-599A-18CAAFC29077}"/>
              </a:ext>
            </a:extLst>
          </p:cNvPr>
          <p:cNvSpPr>
            <a:spLocks noGrp="1"/>
          </p:cNvSpPr>
          <p:nvPr>
            <p:ph type="sldNum" sz="quarter" idx="5"/>
          </p:nvPr>
        </p:nvSpPr>
        <p:spPr/>
        <p:txBody>
          <a:bodyPr/>
          <a:lstStyle/>
          <a:p>
            <a:fld id="{CF24158F-9623-40AD-BF22-FB9E0AE928C6}" type="slidenum">
              <a:rPr lang="en-US" smtClean="0"/>
              <a:t>19</a:t>
            </a:fld>
            <a:endParaRPr lang="en-US"/>
          </a:p>
        </p:txBody>
      </p:sp>
    </p:spTree>
    <p:extLst>
      <p:ext uri="{BB962C8B-B14F-4D97-AF65-F5344CB8AC3E}">
        <p14:creationId xmlns:p14="http://schemas.microsoft.com/office/powerpoint/2010/main" val="575234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think clear perspective on this comes from Andrew Denson’s book chapter, “Always Cherokee Land,” which includes a much more thorough discussion of these issues and history. But it truly does seem like WCU is moving on from a truly terrible relationship emblemized by the destruction of the mound to a future with repaired and strengthened bonds with the EBCI and reason for cautious optimism.</a:t>
            </a:r>
            <a:br>
              <a:rPr lang="en-US"/>
            </a:br>
            <a:endParaRPr lang="en-US"/>
          </a:p>
        </p:txBody>
      </p:sp>
      <p:sp>
        <p:nvSpPr>
          <p:cNvPr id="4" name="Slide Number Placeholder 3"/>
          <p:cNvSpPr>
            <a:spLocks noGrp="1"/>
          </p:cNvSpPr>
          <p:nvPr>
            <p:ph type="sldNum" sz="quarter" idx="5"/>
          </p:nvPr>
        </p:nvSpPr>
        <p:spPr/>
        <p:txBody>
          <a:bodyPr/>
          <a:lstStyle/>
          <a:p>
            <a:fld id="{CF24158F-9623-40AD-BF22-FB9E0AE928C6}" type="slidenum">
              <a:rPr lang="en-US" smtClean="0"/>
              <a:t>20</a:t>
            </a:fld>
            <a:endParaRPr lang="en-US"/>
          </a:p>
        </p:txBody>
      </p:sp>
    </p:spTree>
    <p:extLst>
      <p:ext uri="{BB962C8B-B14F-4D97-AF65-F5344CB8AC3E}">
        <p14:creationId xmlns:p14="http://schemas.microsoft.com/office/powerpoint/2010/main" val="239185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now the cemetery. The cemetery in question is sort of incidental to the larger issue here. The main issue really deals with the church and the school that the cemetery was linked to. The church is on the background of this photo, just past the dorm and the tennis courts. </a:t>
            </a:r>
          </a:p>
        </p:txBody>
      </p:sp>
      <p:sp>
        <p:nvSpPr>
          <p:cNvPr id="4" name="Slide Number Placeholder 3"/>
          <p:cNvSpPr>
            <a:spLocks noGrp="1"/>
          </p:cNvSpPr>
          <p:nvPr>
            <p:ph type="sldNum" sz="quarter" idx="5"/>
          </p:nvPr>
        </p:nvSpPr>
        <p:spPr/>
        <p:txBody>
          <a:bodyPr/>
          <a:lstStyle/>
          <a:p>
            <a:fld id="{CF24158F-9623-40AD-BF22-FB9E0AE928C6}" type="slidenum">
              <a:rPr lang="en-US" smtClean="0"/>
              <a:t>21</a:t>
            </a:fld>
            <a:endParaRPr lang="en-US"/>
          </a:p>
        </p:txBody>
      </p:sp>
    </p:spTree>
    <p:extLst>
      <p:ext uri="{BB962C8B-B14F-4D97-AF65-F5344CB8AC3E}">
        <p14:creationId xmlns:p14="http://schemas.microsoft.com/office/powerpoint/2010/main" val="2972477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1277A-3A70-5A4A-ED52-7D9CBF00A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087E5-B6F2-6283-E2EF-4C37D310D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D49A8A-6E0F-AAEB-79E7-40A5A6D4AEA7}"/>
              </a:ext>
            </a:extLst>
          </p:cNvPr>
          <p:cNvSpPr>
            <a:spLocks noGrp="1"/>
          </p:cNvSpPr>
          <p:nvPr>
            <p:ph type="body" idx="1"/>
          </p:nvPr>
        </p:nvSpPr>
        <p:spPr/>
        <p:txBody>
          <a:bodyPr/>
          <a:lstStyle/>
          <a:p>
            <a:r>
              <a:rPr lang="en-US"/>
              <a:t>Stop me if you’ve heard this one before: the campus wanted to expand and so they wanted to buy out their neighbors property. In this case the neighbors were the AME Zion Church serving the Black inhabitants of Cullowhee. If the issue was simply buying property, it wouldn’t be so complicated, but the presence of a cemetery meant that the community could not simply sell the land without also arranging for a resting place for all those interred in the cemetery. This negotiation took about three years before WCU agreed to pay $3,200 for the property and to also pay the reverend and congregation $1,000 to move the seventy-six graves to a new site, across the highway and away from campus.</a:t>
            </a:r>
          </a:p>
        </p:txBody>
      </p:sp>
      <p:sp>
        <p:nvSpPr>
          <p:cNvPr id="4" name="Slide Number Placeholder 3">
            <a:extLst>
              <a:ext uri="{FF2B5EF4-FFF2-40B4-BE49-F238E27FC236}">
                <a16:creationId xmlns:a16="http://schemas.microsoft.com/office/drawing/2014/main" id="{2C2D10BA-FA2E-F6D6-AFF5-D6BB8CADA419}"/>
              </a:ext>
            </a:extLst>
          </p:cNvPr>
          <p:cNvSpPr>
            <a:spLocks noGrp="1"/>
          </p:cNvSpPr>
          <p:nvPr>
            <p:ph type="sldNum" sz="quarter" idx="5"/>
          </p:nvPr>
        </p:nvSpPr>
        <p:spPr/>
        <p:txBody>
          <a:bodyPr/>
          <a:lstStyle/>
          <a:p>
            <a:fld id="{CF24158F-9623-40AD-BF22-FB9E0AE928C6}" type="slidenum">
              <a:rPr lang="en-US" smtClean="0"/>
              <a:t>22</a:t>
            </a:fld>
            <a:endParaRPr lang="en-US"/>
          </a:p>
        </p:txBody>
      </p:sp>
    </p:spTree>
    <p:extLst>
      <p:ext uri="{BB962C8B-B14F-4D97-AF65-F5344CB8AC3E}">
        <p14:creationId xmlns:p14="http://schemas.microsoft.com/office/powerpoint/2010/main" val="1900987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William Ernest Bird in the middle from around 1920. He attended Cullowhee as a student and then Madison invited him back where he served as the first dean of the college until 1957 when he took on a couple of terms as Acting President.</a:t>
            </a:r>
          </a:p>
        </p:txBody>
      </p:sp>
      <p:sp>
        <p:nvSpPr>
          <p:cNvPr id="4" name="Slide Number Placeholder 3"/>
          <p:cNvSpPr>
            <a:spLocks noGrp="1"/>
          </p:cNvSpPr>
          <p:nvPr>
            <p:ph type="sldNum" sz="quarter" idx="5"/>
          </p:nvPr>
        </p:nvSpPr>
        <p:spPr/>
        <p:txBody>
          <a:bodyPr/>
          <a:lstStyle/>
          <a:p>
            <a:fld id="{CF24158F-9623-40AD-BF22-FB9E0AE928C6}" type="slidenum">
              <a:rPr lang="en-US" smtClean="0"/>
              <a:t>23</a:t>
            </a:fld>
            <a:endParaRPr lang="en-US"/>
          </a:p>
        </p:txBody>
      </p:sp>
    </p:spTree>
    <p:extLst>
      <p:ext uri="{BB962C8B-B14F-4D97-AF65-F5344CB8AC3E}">
        <p14:creationId xmlns:p14="http://schemas.microsoft.com/office/powerpoint/2010/main" val="2320229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Bird wrote his book in 1963 and it was the first major published history of the institution, so this is kind of the de facto “official” account. It’s not the only account. Folks thought to ask members and descendants of the AME Zion congregation about this and record the interviews for several oral history projects. The tapes and transcripts are now held at WCU Special Collections. So was everyone really in agreement all the way through? </a:t>
            </a:r>
          </a:p>
        </p:txBody>
      </p:sp>
      <p:sp>
        <p:nvSpPr>
          <p:cNvPr id="4" name="Slide Number Placeholder 3"/>
          <p:cNvSpPr>
            <a:spLocks noGrp="1"/>
          </p:cNvSpPr>
          <p:nvPr>
            <p:ph type="sldNum" sz="quarter" idx="5"/>
          </p:nvPr>
        </p:nvSpPr>
        <p:spPr/>
        <p:txBody>
          <a:bodyPr/>
          <a:lstStyle/>
          <a:p>
            <a:fld id="{CF24158F-9623-40AD-BF22-FB9E0AE928C6}" type="slidenum">
              <a:rPr lang="en-US" smtClean="0"/>
              <a:t>24</a:t>
            </a:fld>
            <a:endParaRPr lang="en-US"/>
          </a:p>
        </p:txBody>
      </p:sp>
    </p:spTree>
    <p:extLst>
      <p:ext uri="{BB962C8B-B14F-4D97-AF65-F5344CB8AC3E}">
        <p14:creationId xmlns:p14="http://schemas.microsoft.com/office/powerpoint/2010/main" val="893403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79A6A-1596-77C7-2CF7-4BB593917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85973-B3BB-70B8-1CA0-18C5182FF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9E76D-9E50-8A6F-7140-7538EE8D315B}"/>
              </a:ext>
            </a:extLst>
          </p:cNvPr>
          <p:cNvSpPr>
            <a:spLocks noGrp="1"/>
          </p:cNvSpPr>
          <p:nvPr>
            <p:ph type="body" idx="1"/>
          </p:nvPr>
        </p:nvSpPr>
        <p:spPr/>
        <p:txBody>
          <a:bodyPr/>
          <a:lstStyle/>
          <a:p>
            <a:r>
              <a:rPr lang="en-US"/>
              <a:t>Here are two accounts about how the congregation and the University responded to rumors about how the cemetery was allegedly going to be bulldozed. Both could be true, but the difference in who the proactive party is in each account is telling.</a:t>
            </a:r>
          </a:p>
        </p:txBody>
      </p:sp>
      <p:sp>
        <p:nvSpPr>
          <p:cNvPr id="4" name="Slide Number Placeholder 3">
            <a:extLst>
              <a:ext uri="{FF2B5EF4-FFF2-40B4-BE49-F238E27FC236}">
                <a16:creationId xmlns:a16="http://schemas.microsoft.com/office/drawing/2014/main" id="{01862EAD-7F44-5932-687C-5D70BB7BB22F}"/>
              </a:ext>
            </a:extLst>
          </p:cNvPr>
          <p:cNvSpPr>
            <a:spLocks noGrp="1"/>
          </p:cNvSpPr>
          <p:nvPr>
            <p:ph type="sldNum" sz="quarter" idx="5"/>
          </p:nvPr>
        </p:nvSpPr>
        <p:spPr/>
        <p:txBody>
          <a:bodyPr/>
          <a:lstStyle/>
          <a:p>
            <a:fld id="{CF24158F-9623-40AD-BF22-FB9E0AE928C6}" type="slidenum">
              <a:rPr lang="en-US" smtClean="0"/>
              <a:t>25</a:t>
            </a:fld>
            <a:endParaRPr lang="en-US"/>
          </a:p>
        </p:txBody>
      </p:sp>
    </p:spTree>
    <p:extLst>
      <p:ext uri="{BB962C8B-B14F-4D97-AF65-F5344CB8AC3E}">
        <p14:creationId xmlns:p14="http://schemas.microsoft.com/office/powerpoint/2010/main" val="539411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8A3EB-C5DE-E26F-1C21-A6CABEE4C2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B46AC-9C1F-8B35-0651-7F9D7E5FF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F4800-F8C5-CFFD-5FEC-7B833F2C20C2}"/>
              </a:ext>
            </a:extLst>
          </p:cNvPr>
          <p:cNvSpPr>
            <a:spLocks noGrp="1"/>
          </p:cNvSpPr>
          <p:nvPr>
            <p:ph type="body" idx="1"/>
          </p:nvPr>
        </p:nvSpPr>
        <p:spPr/>
        <p:txBody>
          <a:bodyPr/>
          <a:lstStyle/>
          <a:p>
            <a:r>
              <a:rPr lang="en-US"/>
              <a:t>Bird is telling a story of the brilliant diplomat of President Hunter who had a perfect master plan and didn’t encounter any difficulties. The families and descendants of those involved remembered additional details the undercut this story, like disagreements on pay and work stoppages.</a:t>
            </a:r>
          </a:p>
        </p:txBody>
      </p:sp>
      <p:sp>
        <p:nvSpPr>
          <p:cNvPr id="4" name="Slide Number Placeholder 3">
            <a:extLst>
              <a:ext uri="{FF2B5EF4-FFF2-40B4-BE49-F238E27FC236}">
                <a16:creationId xmlns:a16="http://schemas.microsoft.com/office/drawing/2014/main" id="{367950D0-5BA7-848E-EC21-D670864FD5BE}"/>
              </a:ext>
            </a:extLst>
          </p:cNvPr>
          <p:cNvSpPr>
            <a:spLocks noGrp="1"/>
          </p:cNvSpPr>
          <p:nvPr>
            <p:ph type="sldNum" sz="quarter" idx="5"/>
          </p:nvPr>
        </p:nvSpPr>
        <p:spPr/>
        <p:txBody>
          <a:bodyPr/>
          <a:lstStyle/>
          <a:p>
            <a:fld id="{CF24158F-9623-40AD-BF22-FB9E0AE928C6}" type="slidenum">
              <a:rPr lang="en-US" smtClean="0"/>
              <a:t>26</a:t>
            </a:fld>
            <a:endParaRPr lang="en-US"/>
          </a:p>
        </p:txBody>
      </p:sp>
    </p:spTree>
    <p:extLst>
      <p:ext uri="{BB962C8B-B14F-4D97-AF65-F5344CB8AC3E}">
        <p14:creationId xmlns:p14="http://schemas.microsoft.com/office/powerpoint/2010/main" val="9213319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27540-6AF8-734A-2AF8-C69B73B07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3AB57-6FF9-8E5C-671F-FF8617149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BA6044-A5B5-3C6B-07C3-B1D06539F3D4}"/>
              </a:ext>
            </a:extLst>
          </p:cNvPr>
          <p:cNvSpPr>
            <a:spLocks noGrp="1"/>
          </p:cNvSpPr>
          <p:nvPr>
            <p:ph type="body" idx="1"/>
          </p:nvPr>
        </p:nvSpPr>
        <p:spPr/>
        <p:txBody>
          <a:bodyPr/>
          <a:lstStyle/>
          <a:p>
            <a:r>
              <a:rPr lang="en-US"/>
              <a:t>This is Stanley Rogers recounting what his grandfather told him. I suppose you might tell your grandkids stories about moving the remains. But telling them about how you opened a coffin and then attempted to tenderly shave the beard of the deceased only to have the face of someone you had known just crumble in your hands doesn’t feel like a good memory. This doesn’t feel like a mutually beneficial plan that everyone was amazed at how well everything went.</a:t>
            </a:r>
          </a:p>
        </p:txBody>
      </p:sp>
      <p:sp>
        <p:nvSpPr>
          <p:cNvPr id="4" name="Slide Number Placeholder 3">
            <a:extLst>
              <a:ext uri="{FF2B5EF4-FFF2-40B4-BE49-F238E27FC236}">
                <a16:creationId xmlns:a16="http://schemas.microsoft.com/office/drawing/2014/main" id="{CDEE71A9-4F53-68B0-06ED-5D1D28FC9B9D}"/>
              </a:ext>
            </a:extLst>
          </p:cNvPr>
          <p:cNvSpPr>
            <a:spLocks noGrp="1"/>
          </p:cNvSpPr>
          <p:nvPr>
            <p:ph type="sldNum" sz="quarter" idx="5"/>
          </p:nvPr>
        </p:nvSpPr>
        <p:spPr/>
        <p:txBody>
          <a:bodyPr/>
          <a:lstStyle/>
          <a:p>
            <a:fld id="{CF24158F-9623-40AD-BF22-FB9E0AE928C6}" type="slidenum">
              <a:rPr lang="en-US" smtClean="0"/>
              <a:t>27</a:t>
            </a:fld>
            <a:endParaRPr lang="en-US"/>
          </a:p>
        </p:txBody>
      </p:sp>
    </p:spTree>
    <p:extLst>
      <p:ext uri="{BB962C8B-B14F-4D97-AF65-F5344CB8AC3E}">
        <p14:creationId xmlns:p14="http://schemas.microsoft.com/office/powerpoint/2010/main" val="1812428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92EF6-1D39-AD82-CD4E-9F305DFECD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2A6BD-A639-44D5-2C76-99B4B2E73B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95791F-4C46-F91E-D370-CBC064A6E663}"/>
              </a:ext>
            </a:extLst>
          </p:cNvPr>
          <p:cNvSpPr>
            <a:spLocks noGrp="1"/>
          </p:cNvSpPr>
          <p:nvPr>
            <p:ph type="body" idx="1"/>
          </p:nvPr>
        </p:nvSpPr>
        <p:spPr/>
        <p:txBody>
          <a:bodyPr/>
          <a:lstStyle/>
          <a:p>
            <a:r>
              <a:rPr lang="en-US"/>
              <a:t>And what about the why? Why did the church and the cemetery have to be moved in the first place? There are other churches and graveyards in the main part of campus. Everyday I park next to a cemetery and walk past the Baptist Church to get to the library. You saw pictures with the school literally right next to the church.</a:t>
            </a:r>
          </a:p>
        </p:txBody>
      </p:sp>
      <p:sp>
        <p:nvSpPr>
          <p:cNvPr id="4" name="Slide Number Placeholder 3">
            <a:extLst>
              <a:ext uri="{FF2B5EF4-FFF2-40B4-BE49-F238E27FC236}">
                <a16:creationId xmlns:a16="http://schemas.microsoft.com/office/drawing/2014/main" id="{28B197EE-6BCB-5523-184C-B4775C0D673E}"/>
              </a:ext>
            </a:extLst>
          </p:cNvPr>
          <p:cNvSpPr>
            <a:spLocks noGrp="1"/>
          </p:cNvSpPr>
          <p:nvPr>
            <p:ph type="sldNum" sz="quarter" idx="5"/>
          </p:nvPr>
        </p:nvSpPr>
        <p:spPr/>
        <p:txBody>
          <a:bodyPr/>
          <a:lstStyle/>
          <a:p>
            <a:fld id="{CF24158F-9623-40AD-BF22-FB9E0AE928C6}" type="slidenum">
              <a:rPr lang="en-US" smtClean="0"/>
              <a:t>28</a:t>
            </a:fld>
            <a:endParaRPr lang="en-US"/>
          </a:p>
        </p:txBody>
      </p:sp>
    </p:spTree>
    <p:extLst>
      <p:ext uri="{BB962C8B-B14F-4D97-AF65-F5344CB8AC3E}">
        <p14:creationId xmlns:p14="http://schemas.microsoft.com/office/powerpoint/2010/main" val="1530860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It’s what you think and what Bird obliquely hints at. They didn’t want Black people going through campus.  The bitterest irony of course is that many of the members of the congregation were long-tenured employees at the school who likely went through campus every other day of the week. But in the end, of course, that didn’t matter.</a:t>
            </a:r>
          </a:p>
        </p:txBody>
      </p:sp>
      <p:sp>
        <p:nvSpPr>
          <p:cNvPr id="4" name="Slide Number Placeholder 3"/>
          <p:cNvSpPr>
            <a:spLocks noGrp="1"/>
          </p:cNvSpPr>
          <p:nvPr>
            <p:ph type="sldNum" sz="quarter" idx="5"/>
          </p:nvPr>
        </p:nvSpPr>
        <p:spPr/>
        <p:txBody>
          <a:bodyPr/>
          <a:lstStyle/>
          <a:p>
            <a:fld id="{CF24158F-9623-40AD-BF22-FB9E0AE928C6}" type="slidenum">
              <a:rPr lang="en-US" smtClean="0"/>
              <a:t>29</a:t>
            </a:fld>
            <a:endParaRPr lang="en-US"/>
          </a:p>
        </p:txBody>
      </p:sp>
    </p:spTree>
    <p:extLst>
      <p:ext uri="{BB962C8B-B14F-4D97-AF65-F5344CB8AC3E}">
        <p14:creationId xmlns:p14="http://schemas.microsoft.com/office/powerpoint/2010/main" val="680536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Then after the removal of the cemetery and the razing of the structures in 1929, they built a new dormitory. And the former site of the church and the cemetery went almost entirely unacknowledged by the university for the next sixty years. In 1989, the story of the Church was included in Curtis Wood and Tyler Blethen’s new illustrated history of the University. In 1990, Dr. Willburn Hayden, as a part of the University’s centennial celebration led a project to install a marker on the former site of the church, marking it’s founding by eleven formerly enslaved people in 1892 and the church’s removal in 1929.</a:t>
            </a:r>
          </a:p>
        </p:txBody>
      </p:sp>
      <p:sp>
        <p:nvSpPr>
          <p:cNvPr id="4" name="Slide Number Placeholder 3"/>
          <p:cNvSpPr>
            <a:spLocks noGrp="1"/>
          </p:cNvSpPr>
          <p:nvPr>
            <p:ph type="sldNum" sz="quarter" idx="5"/>
          </p:nvPr>
        </p:nvSpPr>
        <p:spPr/>
        <p:txBody>
          <a:bodyPr/>
          <a:lstStyle/>
          <a:p>
            <a:fld id="{CF24158F-9623-40AD-BF22-FB9E0AE928C6}" type="slidenum">
              <a:rPr lang="en-US" smtClean="0"/>
              <a:t>30</a:t>
            </a:fld>
            <a:endParaRPr lang="en-US"/>
          </a:p>
        </p:txBody>
      </p:sp>
    </p:spTree>
    <p:extLst>
      <p:ext uri="{BB962C8B-B14F-4D97-AF65-F5344CB8AC3E}">
        <p14:creationId xmlns:p14="http://schemas.microsoft.com/office/powerpoint/2010/main" val="2597161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Here’s the marker and that’s kind of it. There have been baby steps towards acknowledging the specific history of the AME Zion Church and cemetery, but barely any attempt to recognize the more general history of Black labor at the university and on the land where the university stands.  I want to recommend the article “Woven In The Fabric” by Liz Harper and Adam Thomas, that includes a great deal more about the Black community in Cullowhee, it’s history and the episode with the church and the cemetery. That article has some more concrete ideas about steps the University could take to reckon with its </a:t>
            </a:r>
            <a:r>
              <a:rPr lang="en-US" err="1"/>
              <a:t>history</a:t>
            </a:r>
            <a:r>
              <a:rPr lang="en-US"/>
              <a:t>. For now, we mostly have a stone marker and the stories passed down in the community and a grandfather’s recollections of the face of a dead neighbor, just crumbling in his hands.</a:t>
            </a:r>
          </a:p>
          <a:p>
            <a:endParaRPr lang="en-US"/>
          </a:p>
        </p:txBody>
      </p:sp>
      <p:sp>
        <p:nvSpPr>
          <p:cNvPr id="4" name="Slide Number Placeholder 3"/>
          <p:cNvSpPr>
            <a:spLocks noGrp="1"/>
          </p:cNvSpPr>
          <p:nvPr>
            <p:ph type="sldNum" sz="quarter" idx="5"/>
          </p:nvPr>
        </p:nvSpPr>
        <p:spPr/>
        <p:txBody>
          <a:bodyPr/>
          <a:lstStyle/>
          <a:p>
            <a:fld id="{CF24158F-9623-40AD-BF22-FB9E0AE928C6}" type="slidenum">
              <a:rPr lang="en-US" smtClean="0"/>
              <a:t>31</a:t>
            </a:fld>
            <a:endParaRPr lang="en-US"/>
          </a:p>
        </p:txBody>
      </p:sp>
    </p:spTree>
    <p:extLst>
      <p:ext uri="{BB962C8B-B14F-4D97-AF65-F5344CB8AC3E}">
        <p14:creationId xmlns:p14="http://schemas.microsoft.com/office/powerpoint/2010/main" val="25442623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A0C36-167B-50A7-2AD9-1E272CE421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5F06-F75F-7FFE-5644-AC99373C7E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D52B0F-A843-923B-FE68-C88BA6182F90}"/>
              </a:ext>
            </a:extLst>
          </p:cNvPr>
          <p:cNvSpPr>
            <a:spLocks noGrp="1"/>
          </p:cNvSpPr>
          <p:nvPr>
            <p:ph type="body" idx="1"/>
          </p:nvPr>
        </p:nvSpPr>
        <p:spPr/>
        <p:txBody>
          <a:bodyPr/>
          <a:lstStyle/>
          <a:p>
            <a:endParaRPr lang="en-US"/>
          </a:p>
          <a:p>
            <a:r>
              <a:rPr lang="en-US"/>
              <a:t>After Hurricane Ivan rolled through western North Carolina in September of 2004, a man was walking on Tilly Creek Road in Cullowhee. He came across a couple of boxes in the road and peaked inside. Quite a surprise to him, he found human skeletons and directly notified the police. </a:t>
            </a:r>
          </a:p>
        </p:txBody>
      </p:sp>
      <p:sp>
        <p:nvSpPr>
          <p:cNvPr id="4" name="Slide Number Placeholder 3">
            <a:extLst>
              <a:ext uri="{FF2B5EF4-FFF2-40B4-BE49-F238E27FC236}">
                <a16:creationId xmlns:a16="http://schemas.microsoft.com/office/drawing/2014/main" id="{F4243DCE-E691-7497-4FEA-89AE92A7EA4C}"/>
              </a:ext>
            </a:extLst>
          </p:cNvPr>
          <p:cNvSpPr>
            <a:spLocks noGrp="1"/>
          </p:cNvSpPr>
          <p:nvPr>
            <p:ph type="sldNum" sz="quarter" idx="5"/>
          </p:nvPr>
        </p:nvSpPr>
        <p:spPr/>
        <p:txBody>
          <a:bodyPr/>
          <a:lstStyle/>
          <a:p>
            <a:fld id="{CF24158F-9623-40AD-BF22-FB9E0AE928C6}" type="slidenum">
              <a:rPr lang="en-US" smtClean="0"/>
              <a:t>32</a:t>
            </a:fld>
            <a:endParaRPr lang="en-US"/>
          </a:p>
        </p:txBody>
      </p:sp>
    </p:spTree>
    <p:extLst>
      <p:ext uri="{BB962C8B-B14F-4D97-AF65-F5344CB8AC3E}">
        <p14:creationId xmlns:p14="http://schemas.microsoft.com/office/powerpoint/2010/main" val="30101902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 A. Williams had been hired in 2003 in order to boost the forensic anthropology program. Chancellor Bardo had his sights on adding a top-notch forensic laboratory to the relatively new program. Williams was one of 55 board certified forensic anthropologists in the country, he had worked at ground zero after 9/11 and he was already decades into his career. </a:t>
            </a:r>
          </a:p>
        </p:txBody>
      </p:sp>
      <p:sp>
        <p:nvSpPr>
          <p:cNvPr id="4" name="Slide Number Placeholder 3"/>
          <p:cNvSpPr>
            <a:spLocks noGrp="1"/>
          </p:cNvSpPr>
          <p:nvPr>
            <p:ph type="sldNum" sz="quarter" idx="5"/>
          </p:nvPr>
        </p:nvSpPr>
        <p:spPr/>
        <p:txBody>
          <a:bodyPr/>
          <a:lstStyle/>
          <a:p>
            <a:fld id="{CF24158F-9623-40AD-BF22-FB9E0AE928C6}" type="slidenum">
              <a:rPr lang="en-US" smtClean="0"/>
              <a:t>33</a:t>
            </a:fld>
            <a:endParaRPr lang="en-US"/>
          </a:p>
        </p:txBody>
      </p:sp>
    </p:spTree>
    <p:extLst>
      <p:ext uri="{BB962C8B-B14F-4D97-AF65-F5344CB8AC3E}">
        <p14:creationId xmlns:p14="http://schemas.microsoft.com/office/powerpoint/2010/main" val="31180316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a new hire, obviously anxious to get things going, John Williams obtained two bodies from Hamilton County Medical Examiner’s Office in Chattanooga, Tennessee, notifying two people, the state medical examiner and the Director of the Jackson County Department of Public Health. One article says he also let the District Attorney know, but what is for certain is that he did not let the police know.  Having no great place to put them, he asked another new hire, Jane Brown, visiting instructor for Anthropology and Sociology, to put them in her yard up on Tilly Creek in Cullowhee. They were in a discreet location in wooden boxes covered with brush, that is until the hurricane dislodged them from their hiding place. </a:t>
            </a:r>
          </a:p>
          <a:p>
            <a:endParaRPr lang="en-US"/>
          </a:p>
          <a:p>
            <a:r>
              <a:rPr lang="en-US"/>
              <a:t>Everything worked out, the retired health director confirmed the anthropologists’ story and the new director assured the police that no biological harm was done and Williams set out to legitimately create the second body farm in the world.   </a:t>
            </a:r>
          </a:p>
          <a:p>
            <a:endParaRPr lang="en-US"/>
          </a:p>
        </p:txBody>
      </p:sp>
      <p:sp>
        <p:nvSpPr>
          <p:cNvPr id="4" name="Slide Number Placeholder 3"/>
          <p:cNvSpPr>
            <a:spLocks noGrp="1"/>
          </p:cNvSpPr>
          <p:nvPr>
            <p:ph type="sldNum" sz="quarter" idx="5"/>
          </p:nvPr>
        </p:nvSpPr>
        <p:spPr/>
        <p:txBody>
          <a:bodyPr/>
          <a:lstStyle/>
          <a:p>
            <a:fld id="{CF24158F-9623-40AD-BF22-FB9E0AE928C6}" type="slidenum">
              <a:rPr lang="en-US" smtClean="0"/>
              <a:t>34</a:t>
            </a:fld>
            <a:endParaRPr lang="en-US"/>
          </a:p>
        </p:txBody>
      </p:sp>
    </p:spTree>
    <p:extLst>
      <p:ext uri="{BB962C8B-B14F-4D97-AF65-F5344CB8AC3E}">
        <p14:creationId xmlns:p14="http://schemas.microsoft.com/office/powerpoint/2010/main" val="6480975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6B6AA-8A4D-C498-C4EB-EA78AC454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F2574-0F4C-31BF-37AE-4CA1226DB4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CFB3-896F-3BD4-29C0-C06AE5185E06}"/>
              </a:ext>
            </a:extLst>
          </p:cNvPr>
          <p:cNvSpPr>
            <a:spLocks noGrp="1"/>
          </p:cNvSpPr>
          <p:nvPr>
            <p:ph type="body" idx="1"/>
          </p:nvPr>
        </p:nvSpPr>
        <p:spPr/>
        <p:txBody>
          <a:bodyPr/>
          <a:lstStyle/>
          <a:p>
            <a:r>
              <a:rPr lang="en-US" err="1"/>
              <a:t>FOReST</a:t>
            </a:r>
            <a:r>
              <a:rPr lang="en-US"/>
              <a:t> is a dedicated space in Cullowhee where one can choose to donate their body for the forensic study of human decomposition and human remains. The willed-body program became operational in 2005, with the first donor arriving in 2008. That donor was “recovered,” meaning decomposed and cleaned up in 2009, officially beginning the human skeletal collection, now known as the JAW Collection, named after John A. Williams when he retired in 2020.</a:t>
            </a:r>
          </a:p>
          <a:p>
            <a:endParaRPr lang="en-US"/>
          </a:p>
          <a:p>
            <a:endParaRPr lang="en-US"/>
          </a:p>
        </p:txBody>
      </p:sp>
      <p:sp>
        <p:nvSpPr>
          <p:cNvPr id="4" name="Slide Number Placeholder 3">
            <a:extLst>
              <a:ext uri="{FF2B5EF4-FFF2-40B4-BE49-F238E27FC236}">
                <a16:creationId xmlns:a16="http://schemas.microsoft.com/office/drawing/2014/main" id="{22518518-B634-0E19-7611-B429C7F59D94}"/>
              </a:ext>
            </a:extLst>
          </p:cNvPr>
          <p:cNvSpPr>
            <a:spLocks noGrp="1"/>
          </p:cNvSpPr>
          <p:nvPr>
            <p:ph type="sldNum" sz="quarter" idx="5"/>
          </p:nvPr>
        </p:nvSpPr>
        <p:spPr/>
        <p:txBody>
          <a:bodyPr/>
          <a:lstStyle/>
          <a:p>
            <a:fld id="{CF24158F-9623-40AD-BF22-FB9E0AE928C6}" type="slidenum">
              <a:rPr lang="en-US" smtClean="0"/>
              <a:t>35</a:t>
            </a:fld>
            <a:endParaRPr lang="en-US"/>
          </a:p>
        </p:txBody>
      </p:sp>
    </p:spTree>
    <p:extLst>
      <p:ext uri="{BB962C8B-B14F-4D97-AF65-F5344CB8AC3E}">
        <p14:creationId xmlns:p14="http://schemas.microsoft.com/office/powerpoint/2010/main" val="428816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donor was “recovered,” meaning had decomposed and was cleaned up, in 2009, officially beginning the human skeletal collection, now known as the JAW Collection, named after John A. Williams when he retired in 2020.</a:t>
            </a:r>
          </a:p>
          <a:p>
            <a:endParaRPr lang="en-US"/>
          </a:p>
          <a:p>
            <a:r>
              <a:rPr lang="en-US"/>
              <a:t>Pre donors and donor families today appreciate the engaged and personal approach that is taken with the willed-body program. Donors are treated with a high level of respect by the students and professors, the location of </a:t>
            </a:r>
            <a:r>
              <a:rPr lang="en-US" err="1"/>
              <a:t>FOReST</a:t>
            </a:r>
            <a:r>
              <a:rPr lang="en-US"/>
              <a:t> is not readily known by the average community member, donors' names are used, and if a body comes to the farm without any family, the students and professors are their new family.</a:t>
            </a:r>
          </a:p>
        </p:txBody>
      </p:sp>
      <p:sp>
        <p:nvSpPr>
          <p:cNvPr id="4" name="Slide Number Placeholder 3"/>
          <p:cNvSpPr>
            <a:spLocks noGrp="1"/>
          </p:cNvSpPr>
          <p:nvPr>
            <p:ph type="sldNum" sz="quarter" idx="5"/>
          </p:nvPr>
        </p:nvSpPr>
        <p:spPr/>
        <p:txBody>
          <a:bodyPr/>
          <a:lstStyle/>
          <a:p>
            <a:fld id="{CF24158F-9623-40AD-BF22-FB9E0AE928C6}" type="slidenum">
              <a:rPr lang="en-US" smtClean="0"/>
              <a:t>36</a:t>
            </a:fld>
            <a:endParaRPr lang="en-US"/>
          </a:p>
        </p:txBody>
      </p:sp>
    </p:spTree>
    <p:extLst>
      <p:ext uri="{BB962C8B-B14F-4D97-AF65-F5344CB8AC3E}">
        <p14:creationId xmlns:p14="http://schemas.microsoft.com/office/powerpoint/2010/main" val="30421947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body farm is located on the millennial campus. WCU’s expanded campus. Before it was built, a letter was sent out to adjacent property owners letting them know that a forensic research facility would be located nearby. It assured folks that the small facility “will be shielded with vegetation and probably will not be visible from a distance of more than 50 yards.” Susan Rheinhardt, a columnist for the Asheville Citizen Times, received the letter and shared snippets of it in a column titled, “Recent government letter proved to me that you can candy-coat dead bodies.” She didn’t have a problem with the benefits the body farm would bring such as training law enforcement agencies and students pursuing careers in forensic anthropology, but she made it clear that she did not appreciate the cryptic language of the letter. </a:t>
            </a:r>
          </a:p>
        </p:txBody>
      </p:sp>
      <p:sp>
        <p:nvSpPr>
          <p:cNvPr id="4" name="Slide Number Placeholder 3"/>
          <p:cNvSpPr>
            <a:spLocks noGrp="1"/>
          </p:cNvSpPr>
          <p:nvPr>
            <p:ph type="sldNum" sz="quarter" idx="5"/>
          </p:nvPr>
        </p:nvSpPr>
        <p:spPr/>
        <p:txBody>
          <a:bodyPr/>
          <a:lstStyle/>
          <a:p>
            <a:fld id="{CF24158F-9623-40AD-BF22-FB9E0AE928C6}" type="slidenum">
              <a:rPr lang="en-US" smtClean="0"/>
              <a:t>37</a:t>
            </a:fld>
            <a:endParaRPr lang="en-US"/>
          </a:p>
        </p:txBody>
      </p:sp>
    </p:spTree>
    <p:extLst>
      <p:ext uri="{BB962C8B-B14F-4D97-AF65-F5344CB8AC3E}">
        <p14:creationId xmlns:p14="http://schemas.microsoft.com/office/powerpoint/2010/main" val="36803688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Of course, we can understand why the realities of the "research facility" were not outwardly stated, and in the end, </a:t>
            </a:r>
            <a:r>
              <a:rPr lang="en-US" err="1"/>
              <a:t>FOReST</a:t>
            </a:r>
            <a:r>
              <a:rPr lang="en-US"/>
              <a:t> has proved to be an extremely useful research facility, and one that students, law enforcement, and emergency management professionals can’t find just anywhere. (There are only ten body farms in the world to date).</a:t>
            </a:r>
          </a:p>
          <a:p>
            <a:endParaRPr lang="en-US"/>
          </a:p>
          <a:p>
            <a:r>
              <a:rPr lang="en-US"/>
              <a:t>Western offers cadaver dog training courses regularly. Important that a dog get the whole scent of a body. In fact many of the dogs used in Helene recovery efforts were trained at the body farm. </a:t>
            </a:r>
          </a:p>
          <a:p>
            <a:endParaRPr lang="en-US"/>
          </a:p>
          <a:p>
            <a:r>
              <a:rPr lang="en-US"/>
              <a:t>You can choose to participate in destructive testing, this could mean that your body is placed in a furnished room created for the purpose of burning it down and learning how various scenarios play out.</a:t>
            </a:r>
          </a:p>
          <a:p>
            <a:endParaRPr lang="en-US"/>
          </a:p>
          <a:p>
            <a:r>
              <a:rPr lang="en-US"/>
              <a:t>The program has come a long way since the skeletal remains were found washed into the road by a passerby. Twenty years later, after Hurricane Helene tore into WNC, students in the forensic anthropology program spent their spring break volunteering in Asheville’s Riverside Cemetery where many prominent citizens are buried. A student shared with me that they got to jump into 12’ deep graves to disentangle bones from roots of trees that had fallen, work that had to be done before the tree removal could begin. They also used many iterations of maps going back 100 years to properly position grave stone markers that had been moved by the fallen trees. She said it was great hands on experience that she appreciated and that the program in Cullowhee was one of the top programs in the country. </a:t>
            </a:r>
          </a:p>
          <a:p>
            <a:endParaRPr lang="en-US"/>
          </a:p>
        </p:txBody>
      </p:sp>
      <p:sp>
        <p:nvSpPr>
          <p:cNvPr id="4" name="Slide Number Placeholder 3"/>
          <p:cNvSpPr>
            <a:spLocks noGrp="1"/>
          </p:cNvSpPr>
          <p:nvPr>
            <p:ph type="sldNum" sz="quarter" idx="5"/>
          </p:nvPr>
        </p:nvSpPr>
        <p:spPr/>
        <p:txBody>
          <a:bodyPr/>
          <a:lstStyle/>
          <a:p>
            <a:fld id="{CF24158F-9623-40AD-BF22-FB9E0AE928C6}" type="slidenum">
              <a:rPr lang="en-US" smtClean="0"/>
              <a:t>38</a:t>
            </a:fld>
            <a:endParaRPr lang="en-US"/>
          </a:p>
        </p:txBody>
      </p:sp>
    </p:spTree>
    <p:extLst>
      <p:ext uri="{BB962C8B-B14F-4D97-AF65-F5344CB8AC3E}">
        <p14:creationId xmlns:p14="http://schemas.microsoft.com/office/powerpoint/2010/main" val="6931212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2B9B7-8528-ADD1-1E3A-B63586CBC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4C9BB1-F066-27F7-D8F4-13526D05B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F7DB65-8A9D-F68E-1473-2836E025E4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2003, WCU quietly entered into an agreement with the EBCI involving the repatriation of the human remains and funerary objects that were taken from the Cullowhee. The agreement was that the place the remains belonged, was back in Cullowhee. The agreement stipulates working directly with the tribe to arrange for the private reinterment of the human remains on campus. The agreement includes stipulations for either public grave markers and interpretive signage, or for the specific locations of the remains to remain largely private to the public, which so far is the option they went with.</a:t>
            </a:r>
          </a:p>
        </p:txBody>
      </p:sp>
      <p:sp>
        <p:nvSpPr>
          <p:cNvPr id="4" name="Slide Number Placeholder 3">
            <a:extLst>
              <a:ext uri="{FF2B5EF4-FFF2-40B4-BE49-F238E27FC236}">
                <a16:creationId xmlns:a16="http://schemas.microsoft.com/office/drawing/2014/main" id="{3C3C5C3E-70F1-DB11-EE5C-09CC9B42144F}"/>
              </a:ext>
            </a:extLst>
          </p:cNvPr>
          <p:cNvSpPr>
            <a:spLocks noGrp="1"/>
          </p:cNvSpPr>
          <p:nvPr>
            <p:ph type="sldNum" sz="quarter" idx="5"/>
          </p:nvPr>
        </p:nvSpPr>
        <p:spPr/>
        <p:txBody>
          <a:bodyPr/>
          <a:lstStyle/>
          <a:p>
            <a:fld id="{CF24158F-9623-40AD-BF22-FB9E0AE928C6}" type="slidenum">
              <a:rPr lang="en-US" smtClean="0"/>
              <a:t>39</a:t>
            </a:fld>
            <a:endParaRPr lang="en-US"/>
          </a:p>
        </p:txBody>
      </p:sp>
    </p:spTree>
    <p:extLst>
      <p:ext uri="{BB962C8B-B14F-4D97-AF65-F5344CB8AC3E}">
        <p14:creationId xmlns:p14="http://schemas.microsoft.com/office/powerpoint/2010/main" val="14279090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basic lessons from over 100 years of WCU handling or mishandling human remains are pretty simple and reflect more general principles of interacting with the broader community: recognize and acknowledge your partners, your history, and your mistakes, Recognize the importance of privacy when dealing with something as intimate and personal as human remains. And throughout it all, treat everyone, living or dead with respect.</a:t>
            </a:r>
          </a:p>
        </p:txBody>
      </p:sp>
      <p:sp>
        <p:nvSpPr>
          <p:cNvPr id="4" name="Slide Number Placeholder 3"/>
          <p:cNvSpPr>
            <a:spLocks noGrp="1"/>
          </p:cNvSpPr>
          <p:nvPr>
            <p:ph type="sldNum" sz="quarter" idx="5"/>
          </p:nvPr>
        </p:nvSpPr>
        <p:spPr/>
        <p:txBody>
          <a:bodyPr/>
          <a:lstStyle/>
          <a:p>
            <a:fld id="{CF24158F-9623-40AD-BF22-FB9E0AE928C6}" type="slidenum">
              <a:rPr lang="en-US" smtClean="0"/>
              <a:t>40</a:t>
            </a:fld>
            <a:endParaRPr lang="en-US"/>
          </a:p>
        </p:txBody>
      </p:sp>
    </p:spTree>
    <p:extLst>
      <p:ext uri="{BB962C8B-B14F-4D97-AF65-F5344CB8AC3E}">
        <p14:creationId xmlns:p14="http://schemas.microsoft.com/office/powerpoint/2010/main" val="42113939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 QR code will take you to our works cited, which is particularly important since we only touched the surface to each of these issues. We’re happy to take questions now!</a:t>
            </a:r>
          </a:p>
        </p:txBody>
      </p:sp>
      <p:sp>
        <p:nvSpPr>
          <p:cNvPr id="4" name="Slide Number Placeholder 3"/>
          <p:cNvSpPr>
            <a:spLocks noGrp="1"/>
          </p:cNvSpPr>
          <p:nvPr>
            <p:ph type="sldNum" sz="quarter" idx="5"/>
          </p:nvPr>
        </p:nvSpPr>
        <p:spPr/>
        <p:txBody>
          <a:bodyPr/>
          <a:lstStyle/>
          <a:p>
            <a:fld id="{CF24158F-9623-40AD-BF22-FB9E0AE928C6}" type="slidenum">
              <a:rPr lang="en-US" smtClean="0"/>
              <a:t>41</a:t>
            </a:fld>
            <a:endParaRPr lang="en-US"/>
          </a:p>
        </p:txBody>
      </p:sp>
    </p:spTree>
    <p:extLst>
      <p:ext uri="{BB962C8B-B14F-4D97-AF65-F5344CB8AC3E}">
        <p14:creationId xmlns:p14="http://schemas.microsoft.com/office/powerpoint/2010/main" val="830286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63623-01FB-6C58-04AB-8B580EABDE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CC7CF8-0686-F084-14E1-A6805B7FD9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E519F6-DB1E-A135-0FEC-40DE8EC7A900}"/>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5" name="Footer Placeholder 4">
            <a:extLst>
              <a:ext uri="{FF2B5EF4-FFF2-40B4-BE49-F238E27FC236}">
                <a16:creationId xmlns:a16="http://schemas.microsoft.com/office/drawing/2014/main" id="{18A5B432-B7E3-FA1B-14D8-DB8DC31DDE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79EB99-986E-2345-A998-345DE8729A21}"/>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2698073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EEC87-3FE8-AD29-7DDE-986611FD13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9FDDF1-B677-86DC-8AE4-DF3895CEC1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9FF537-694C-82CE-826A-E652690BD07F}"/>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5" name="Footer Placeholder 4">
            <a:extLst>
              <a:ext uri="{FF2B5EF4-FFF2-40B4-BE49-F238E27FC236}">
                <a16:creationId xmlns:a16="http://schemas.microsoft.com/office/drawing/2014/main" id="{7BA134AC-8F15-E7BA-008A-BC39F8C6D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057C47-18F3-897B-4407-FE3B3FFAB902}"/>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4145578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68FC7-2615-0201-CECD-FDF478CE41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07C244-8BDB-0597-14EE-3164634D18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7C54E-0A2A-CAEA-77C3-CF9A92A67207}"/>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5" name="Footer Placeholder 4">
            <a:extLst>
              <a:ext uri="{FF2B5EF4-FFF2-40B4-BE49-F238E27FC236}">
                <a16:creationId xmlns:a16="http://schemas.microsoft.com/office/drawing/2014/main" id="{2A8C7950-AFCE-C6F6-A163-3E4709A0A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11D4E0-E9AD-241C-33AB-A6A1380FD33C}"/>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1346829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A5A77-8C63-F6B1-25C6-37B64FCA05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6CC425-A221-1090-297A-6AFA67BB69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BD22C2-4E77-5F0E-C1F6-C606E8536C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EB77F1-6112-0D00-FE68-54410F20BEA8}"/>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6" name="Footer Placeholder 5">
            <a:extLst>
              <a:ext uri="{FF2B5EF4-FFF2-40B4-BE49-F238E27FC236}">
                <a16:creationId xmlns:a16="http://schemas.microsoft.com/office/drawing/2014/main" id="{E2FAAC92-F209-E7E7-C396-85ADB4E5C4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3DEB8E-4B46-B6D7-26F9-422E1070DE99}"/>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2679152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96C8-F70F-853A-B6FC-65B90F8A9F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F9E1DA-B27D-3A03-0207-95247682D5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97F3D8-9D01-AB7E-751A-B2EA545A5F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77C946-9715-3295-CA52-61AB09422C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D81BEF-7CC5-B7D5-F360-639FB46A45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2028-2B9C-0B72-9421-C8E3F835F55B}"/>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8" name="Footer Placeholder 7">
            <a:extLst>
              <a:ext uri="{FF2B5EF4-FFF2-40B4-BE49-F238E27FC236}">
                <a16:creationId xmlns:a16="http://schemas.microsoft.com/office/drawing/2014/main" id="{133F484F-E0EB-92E3-0919-5FB16F61F8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C60C16-940B-E082-7B0E-6F28F919416E}"/>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1906653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8BE59-1319-3450-0CA3-CD361D228C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D939CF-C59D-1EF9-28AB-9B89EA675E43}"/>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4" name="Footer Placeholder 3">
            <a:extLst>
              <a:ext uri="{FF2B5EF4-FFF2-40B4-BE49-F238E27FC236}">
                <a16:creationId xmlns:a16="http://schemas.microsoft.com/office/drawing/2014/main" id="{6986D91A-165D-8C28-1244-D4F019AC5E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C25BBF-4FCC-E667-E64A-FA5A2774FB22}"/>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1973372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B22142-4B42-15C3-38B7-FB8ED095410E}"/>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3" name="Footer Placeholder 2">
            <a:extLst>
              <a:ext uri="{FF2B5EF4-FFF2-40B4-BE49-F238E27FC236}">
                <a16:creationId xmlns:a16="http://schemas.microsoft.com/office/drawing/2014/main" id="{15E86F60-09D6-0480-323B-5FAF1FCCF8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776694-215C-C86D-3057-C16429A36812}"/>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1874334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7E8AF-7402-2BA5-A9D6-F4E94F9898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627183-935C-9184-C556-135BA986F7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BCFD6E-B665-FFBE-61A7-D5278F12F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93B184-CC72-6566-E135-72681262CF38}"/>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6" name="Footer Placeholder 5">
            <a:extLst>
              <a:ext uri="{FF2B5EF4-FFF2-40B4-BE49-F238E27FC236}">
                <a16:creationId xmlns:a16="http://schemas.microsoft.com/office/drawing/2014/main" id="{79C9E79F-2A09-9850-1B87-FAD8863F5D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8F327D-872B-CF9D-021D-5EF9810B9A60}"/>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1480742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49A31-C6F1-FB20-AE33-0D70145E4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BAA6CF-58FF-074E-4836-2C5FE8003E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597673-0FF5-90E3-F5C4-E928981355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6050E8-0CE5-2265-7622-2E094E4359C2}"/>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6" name="Footer Placeholder 5">
            <a:extLst>
              <a:ext uri="{FF2B5EF4-FFF2-40B4-BE49-F238E27FC236}">
                <a16:creationId xmlns:a16="http://schemas.microsoft.com/office/drawing/2014/main" id="{C0E8C019-B768-DBE9-A6CF-471E202E3F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4CD89-7209-0040-6D96-F366C02E028F}"/>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2251662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F4E14-168D-27AC-2FCD-4EC3242DE1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5B9828-5A87-7FB3-4A14-FACDEEFE4D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46438F-3D3E-4623-88B3-F2D29C48DF6E}"/>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5" name="Footer Placeholder 4">
            <a:extLst>
              <a:ext uri="{FF2B5EF4-FFF2-40B4-BE49-F238E27FC236}">
                <a16:creationId xmlns:a16="http://schemas.microsoft.com/office/drawing/2014/main" id="{EE8B781A-59B2-0601-E601-D1368E43D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1C54C-64CF-DA67-FF94-6358DF5D1B13}"/>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1976841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4C814F-57B0-5829-0963-048F77D7AA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77E7C6-2D1B-8452-F0CA-C7D4436CB7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BD0803-F431-6B99-3FF7-CF1EEEF6C2E9}"/>
              </a:ext>
            </a:extLst>
          </p:cNvPr>
          <p:cNvSpPr>
            <a:spLocks noGrp="1"/>
          </p:cNvSpPr>
          <p:nvPr>
            <p:ph type="dt" sz="half" idx="10"/>
          </p:nvPr>
        </p:nvSpPr>
        <p:spPr/>
        <p:txBody>
          <a:bodyPr/>
          <a:lstStyle/>
          <a:p>
            <a:fld id="{FC00D0C4-5877-495B-B32B-85D31F6F58D3}" type="datetimeFigureOut">
              <a:rPr lang="en-US" smtClean="0"/>
              <a:t>11/12/2025</a:t>
            </a:fld>
            <a:endParaRPr lang="en-US"/>
          </a:p>
        </p:txBody>
      </p:sp>
      <p:sp>
        <p:nvSpPr>
          <p:cNvPr id="5" name="Footer Placeholder 4">
            <a:extLst>
              <a:ext uri="{FF2B5EF4-FFF2-40B4-BE49-F238E27FC236}">
                <a16:creationId xmlns:a16="http://schemas.microsoft.com/office/drawing/2014/main" id="{C37BAD6C-46CD-7AC7-91DC-49B5495CF7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36C343-8D56-C0E6-3908-CCFD92935DC3}"/>
              </a:ext>
            </a:extLst>
          </p:cNvPr>
          <p:cNvSpPr>
            <a:spLocks noGrp="1"/>
          </p:cNvSpPr>
          <p:nvPr>
            <p:ph type="sldNum" sz="quarter" idx="12"/>
          </p:nvPr>
        </p:nvSpPr>
        <p:spPr/>
        <p:txBody>
          <a:bodyPr/>
          <a:lstStyle/>
          <a:p>
            <a:fld id="{C978825D-6480-4F16-A254-A541ADCEEBF4}" type="slidenum">
              <a:rPr lang="en-US" smtClean="0"/>
              <a:t>‹#›</a:t>
            </a:fld>
            <a:endParaRPr lang="en-US"/>
          </a:p>
        </p:txBody>
      </p:sp>
    </p:spTree>
    <p:extLst>
      <p:ext uri="{BB962C8B-B14F-4D97-AF65-F5344CB8AC3E}">
        <p14:creationId xmlns:p14="http://schemas.microsoft.com/office/powerpoint/2010/main" val="136826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0B36F1-70BC-781E-6D4B-A97781C1C1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DAAE0F-C7BD-A050-967C-8D1F7DE77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DAEAB3-856B-7F9B-ED8F-F891F1BFC6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00D0C4-5877-495B-B32B-85D31F6F58D3}" type="datetimeFigureOut">
              <a:rPr lang="en-US" smtClean="0"/>
              <a:t>11/12/2025</a:t>
            </a:fld>
            <a:endParaRPr lang="en-US"/>
          </a:p>
        </p:txBody>
      </p:sp>
      <p:sp>
        <p:nvSpPr>
          <p:cNvPr id="5" name="Footer Placeholder 4">
            <a:extLst>
              <a:ext uri="{FF2B5EF4-FFF2-40B4-BE49-F238E27FC236}">
                <a16:creationId xmlns:a16="http://schemas.microsoft.com/office/drawing/2014/main" id="{FD35EE0D-4199-2201-4406-5C98E25347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9977483-2993-AFEB-E647-744F26A425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78825D-6480-4F16-A254-A541ADCEEBF4}" type="slidenum">
              <a:rPr lang="en-US" smtClean="0"/>
              <a:t>‹#›</a:t>
            </a:fld>
            <a:endParaRPr lang="en-US"/>
          </a:p>
        </p:txBody>
      </p:sp>
    </p:spTree>
    <p:extLst>
      <p:ext uri="{BB962C8B-B14F-4D97-AF65-F5344CB8AC3E}">
        <p14:creationId xmlns:p14="http://schemas.microsoft.com/office/powerpoint/2010/main" val="2629787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microsoft.com/office/2018/10/relationships/comments" Target="../comments/modernComment_134_86F31AF6.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microsoft.com/office/2018/10/relationships/comments" Target="../comments/modernComment_10E_18277DC2.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12C_AF77EC42.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8.jpeg"/><Relationship Id="rId5" Type="http://schemas.microsoft.com/office/2007/relationships/hdphoto" Target="../media/hdphoto1.wdp"/><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microsoft.com/office/2018/10/relationships/comments" Target="../comments/modernComment_12E_E08DD545.xm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photo of a village&#10;&#10;AI-generated content may be incorrect.">
            <a:extLst>
              <a:ext uri="{FF2B5EF4-FFF2-40B4-BE49-F238E27FC236}">
                <a16:creationId xmlns:a16="http://schemas.microsoft.com/office/drawing/2014/main" id="{74C32E79-6EF9-4A51-08CC-15DBE8A20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68" y="0"/>
            <a:ext cx="9800264" cy="6858000"/>
          </a:xfrm>
          <a:prstGeom prst="rect">
            <a:avLst/>
          </a:prstGeom>
        </p:spPr>
      </p:pic>
      <p:sp>
        <p:nvSpPr>
          <p:cNvPr id="2" name="Title 1">
            <a:extLst>
              <a:ext uri="{FF2B5EF4-FFF2-40B4-BE49-F238E27FC236}">
                <a16:creationId xmlns:a16="http://schemas.microsoft.com/office/drawing/2014/main" id="{A240162F-A258-C735-4DE1-55E485C48BEB}"/>
              </a:ext>
            </a:extLst>
          </p:cNvPr>
          <p:cNvSpPr>
            <a:spLocks noGrp="1"/>
          </p:cNvSpPr>
          <p:nvPr>
            <p:ph type="ctrTitle"/>
          </p:nvPr>
        </p:nvSpPr>
        <p:spPr/>
        <p:txBody>
          <a:bodyPr>
            <a:normAutofit fontScale="90000"/>
          </a:bodyPr>
          <a:lstStyle/>
          <a:p>
            <a:r>
              <a:rPr lang="en-US">
                <a:solidFill>
                  <a:schemeClr val="bg1"/>
                </a:solidFill>
                <a:latin typeface="FreightMacro Pro Medium" panose="02000603040000020004" pitchFamily="50" charset="0"/>
              </a:rPr>
              <a:t>Skeletons in the closet and also everywhere else: Western Carolina University and human remains</a:t>
            </a:r>
          </a:p>
        </p:txBody>
      </p:sp>
      <p:sp>
        <p:nvSpPr>
          <p:cNvPr id="3" name="Subtitle 2">
            <a:extLst>
              <a:ext uri="{FF2B5EF4-FFF2-40B4-BE49-F238E27FC236}">
                <a16:creationId xmlns:a16="http://schemas.microsoft.com/office/drawing/2014/main" id="{7F0D143B-FBD8-183C-3A52-CA0988D3A2D4}"/>
              </a:ext>
            </a:extLst>
          </p:cNvPr>
          <p:cNvSpPr>
            <a:spLocks noGrp="1"/>
          </p:cNvSpPr>
          <p:nvPr>
            <p:ph type="subTitle" idx="1"/>
          </p:nvPr>
        </p:nvSpPr>
        <p:spPr>
          <a:xfrm>
            <a:off x="1524000" y="4223830"/>
            <a:ext cx="9144000" cy="1655762"/>
          </a:xfrm>
        </p:spPr>
        <p:txBody>
          <a:bodyPr>
            <a:normAutofit lnSpcReduction="10000"/>
          </a:bodyPr>
          <a:lstStyle/>
          <a:p>
            <a:r>
              <a:rPr lang="en-US">
                <a:solidFill>
                  <a:schemeClr val="bg1"/>
                </a:solidFill>
                <a:latin typeface="FreightMacro Pro Medium" panose="02000603040000020004" pitchFamily="50" charset="0"/>
              </a:rPr>
              <a:t>Kellen Carpenter</a:t>
            </a:r>
          </a:p>
          <a:p>
            <a:r>
              <a:rPr lang="en-US">
                <a:solidFill>
                  <a:schemeClr val="bg1"/>
                </a:solidFill>
                <a:latin typeface="FreightMacro Pro Medium" panose="02000603040000020004" pitchFamily="50" charset="0"/>
              </a:rPr>
              <a:t>Jenny McPherson</a:t>
            </a:r>
          </a:p>
          <a:p>
            <a:r>
              <a:rPr lang="en-US">
                <a:solidFill>
                  <a:schemeClr val="bg1"/>
                </a:solidFill>
                <a:latin typeface="FreightMacro Pro Medium" panose="02000603040000020004" pitchFamily="50" charset="0"/>
              </a:rPr>
              <a:t>Western Carolina University</a:t>
            </a:r>
          </a:p>
          <a:p>
            <a:r>
              <a:rPr lang="en-US">
                <a:solidFill>
                  <a:schemeClr val="bg1"/>
                </a:solidFill>
                <a:latin typeface="FreightMacro Pro Medium" panose="02000603040000020004" pitchFamily="50" charset="0"/>
              </a:rPr>
              <a:t>November 14, 2025</a:t>
            </a:r>
          </a:p>
        </p:txBody>
      </p:sp>
    </p:spTree>
    <p:extLst>
      <p:ext uri="{BB962C8B-B14F-4D97-AF65-F5344CB8AC3E}">
        <p14:creationId xmlns:p14="http://schemas.microsoft.com/office/powerpoint/2010/main" val="2828525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21AABF-7B68-441E-A4B2-A70C66166B09}"/>
              </a:ext>
            </a:extLst>
          </p:cNvPr>
          <p:cNvPicPr>
            <a:picLocks noChangeAspect="1"/>
          </p:cNvPicPr>
          <p:nvPr/>
        </p:nvPicPr>
        <p:blipFill>
          <a:blip r:embed="rId3"/>
          <a:stretch>
            <a:fillRect/>
          </a:stretch>
        </p:blipFill>
        <p:spPr>
          <a:xfrm>
            <a:off x="1194815" y="0"/>
            <a:ext cx="9802369" cy="6858000"/>
          </a:xfrm>
          <a:prstGeom prst="rect">
            <a:avLst/>
          </a:prstGeom>
        </p:spPr>
      </p:pic>
      <p:sp>
        <p:nvSpPr>
          <p:cNvPr id="2" name="Title 1">
            <a:extLst>
              <a:ext uri="{FF2B5EF4-FFF2-40B4-BE49-F238E27FC236}">
                <a16:creationId xmlns:a16="http://schemas.microsoft.com/office/drawing/2014/main" id="{5BF31B84-97A9-02A1-225D-7C9CF6262424}"/>
              </a:ext>
            </a:extLst>
          </p:cNvPr>
          <p:cNvSpPr>
            <a:spLocks noGrp="1"/>
          </p:cNvSpPr>
          <p:nvPr>
            <p:ph type="title"/>
          </p:nvPr>
        </p:nvSpPr>
        <p:spPr/>
        <p:txBody>
          <a:bodyPr/>
          <a:lstStyle/>
          <a:p>
            <a:pPr algn="ctr"/>
            <a:r>
              <a:rPr lang="en-US">
                <a:solidFill>
                  <a:schemeClr val="bg1"/>
                </a:solidFill>
                <a:latin typeface="FreightMacro Pro Medium" panose="02000603040000020004" pitchFamily="50" charset="0"/>
              </a:rPr>
              <a:t>Three Stories</a:t>
            </a:r>
          </a:p>
        </p:txBody>
      </p:sp>
      <p:sp>
        <p:nvSpPr>
          <p:cNvPr id="5" name="Rectangle 4">
            <a:extLst>
              <a:ext uri="{FF2B5EF4-FFF2-40B4-BE49-F238E27FC236}">
                <a16:creationId xmlns:a16="http://schemas.microsoft.com/office/drawing/2014/main" id="{7C18AA94-7803-59CE-B776-8FC6FF6B51F2}"/>
              </a:ext>
            </a:extLst>
          </p:cNvPr>
          <p:cNvSpPr/>
          <p:nvPr/>
        </p:nvSpPr>
        <p:spPr>
          <a:xfrm>
            <a:off x="4386941" y="2982684"/>
            <a:ext cx="3396343" cy="215537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68C30D2-847E-D206-B36A-83B13B75580C}"/>
              </a:ext>
            </a:extLst>
          </p:cNvPr>
          <p:cNvSpPr>
            <a:spLocks noGrp="1"/>
          </p:cNvSpPr>
          <p:nvPr>
            <p:ph idx="1"/>
          </p:nvPr>
        </p:nvSpPr>
        <p:spPr>
          <a:xfrm>
            <a:off x="4147454" y="2656111"/>
            <a:ext cx="3875315" cy="2808515"/>
          </a:xfrm>
        </p:spPr>
        <p:txBody>
          <a:bodyPr anchor="ctr"/>
          <a:lstStyle/>
          <a:p>
            <a:pPr marL="0" indent="0" algn="ctr">
              <a:buNone/>
            </a:pPr>
            <a:r>
              <a:rPr lang="en-US">
                <a:solidFill>
                  <a:schemeClr val="bg1"/>
                </a:solidFill>
                <a:latin typeface="FreightMacro Pro Medium"/>
              </a:rPr>
              <a:t>The Mound</a:t>
            </a:r>
          </a:p>
          <a:p>
            <a:pPr marL="0" indent="0" algn="ctr">
              <a:buNone/>
            </a:pPr>
            <a:r>
              <a:rPr lang="en-US">
                <a:solidFill>
                  <a:schemeClr val="bg1"/>
                </a:solidFill>
                <a:latin typeface="FreightMacro Pro Medium"/>
              </a:rPr>
              <a:t>The Cemetery</a:t>
            </a:r>
          </a:p>
          <a:p>
            <a:pPr marL="0" indent="0" algn="ctr">
              <a:buNone/>
            </a:pPr>
            <a:r>
              <a:rPr lang="en-US">
                <a:solidFill>
                  <a:schemeClr val="bg1"/>
                </a:solidFill>
                <a:latin typeface="FreightMacro Pro Medium"/>
              </a:rPr>
              <a:t>The </a:t>
            </a:r>
            <a:r>
              <a:rPr lang="en-US" err="1">
                <a:solidFill>
                  <a:schemeClr val="bg1"/>
                </a:solidFill>
                <a:latin typeface="FreightMacro Pro Medium"/>
              </a:rPr>
              <a:t>FOReST</a:t>
            </a:r>
            <a:endParaRPr lang="en-US" err="1">
              <a:solidFill>
                <a:schemeClr val="bg1"/>
              </a:solidFill>
              <a:latin typeface="FreightMacro Pro Medium" panose="02000603040000020004" pitchFamily="50" charset="0"/>
            </a:endParaRPr>
          </a:p>
        </p:txBody>
      </p:sp>
    </p:spTree>
    <p:extLst>
      <p:ext uri="{BB962C8B-B14F-4D97-AF65-F5344CB8AC3E}">
        <p14:creationId xmlns:p14="http://schemas.microsoft.com/office/powerpoint/2010/main" val="2056440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ndscape with trees and mountains&#10;&#10;AI-generated content may be incorrect.">
            <a:extLst>
              <a:ext uri="{FF2B5EF4-FFF2-40B4-BE49-F238E27FC236}">
                <a16:creationId xmlns:a16="http://schemas.microsoft.com/office/drawing/2014/main" id="{4BC3A107-2BCF-7C49-4DEF-0301D5A178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9687" y="-16844"/>
            <a:ext cx="9572625" cy="6858000"/>
          </a:xfrm>
          <a:prstGeom prst="rect">
            <a:avLst/>
          </a:prstGeom>
        </p:spPr>
      </p:pic>
      <p:sp>
        <p:nvSpPr>
          <p:cNvPr id="2" name="Title 1">
            <a:extLst>
              <a:ext uri="{FF2B5EF4-FFF2-40B4-BE49-F238E27FC236}">
                <a16:creationId xmlns:a16="http://schemas.microsoft.com/office/drawing/2014/main" id="{38BBD305-53A8-6765-B522-87DEBCAABAFB}"/>
              </a:ext>
            </a:extLst>
          </p:cNvPr>
          <p:cNvSpPr>
            <a:spLocks noGrp="1"/>
          </p:cNvSpPr>
          <p:nvPr>
            <p:ph type="title"/>
          </p:nvPr>
        </p:nvSpPr>
        <p:spPr>
          <a:xfrm>
            <a:off x="838200" y="2766218"/>
            <a:ext cx="10515600" cy="1325563"/>
          </a:xfrm>
        </p:spPr>
        <p:txBody>
          <a:bodyPr/>
          <a:lstStyle/>
          <a:p>
            <a:pPr algn="ctr"/>
            <a:r>
              <a:rPr lang="en-US">
                <a:solidFill>
                  <a:schemeClr val="bg1"/>
                </a:solidFill>
                <a:latin typeface="FreightMacro Pro Medium" panose="02000603040000020004" pitchFamily="50" charset="0"/>
              </a:rPr>
              <a:t>This Place</a:t>
            </a:r>
          </a:p>
        </p:txBody>
      </p:sp>
    </p:spTree>
    <p:extLst>
      <p:ext uri="{BB962C8B-B14F-4D97-AF65-F5344CB8AC3E}">
        <p14:creationId xmlns:p14="http://schemas.microsoft.com/office/powerpoint/2010/main" val="3319739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F2AE703-F530-0FF9-B410-1551617A033A}"/>
              </a:ext>
            </a:extLst>
          </p:cNvPr>
          <p:cNvPicPr>
            <a:picLocks noChangeAspect="1"/>
          </p:cNvPicPr>
          <p:nvPr/>
        </p:nvPicPr>
        <p:blipFill>
          <a:blip r:embed="rId3"/>
          <a:srcRect t="1153"/>
          <a:stretch>
            <a:fillRect/>
          </a:stretch>
        </p:blipFill>
        <p:spPr>
          <a:xfrm>
            <a:off x="1"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0B493D-DEDB-8D44-D5D7-7D9906601272}"/>
              </a:ext>
            </a:extLst>
          </p:cNvPr>
          <p:cNvSpPr>
            <a:spLocks noGrp="1"/>
          </p:cNvSpPr>
          <p:nvPr>
            <p:ph type="title"/>
          </p:nvPr>
        </p:nvSpPr>
        <p:spPr>
          <a:xfrm>
            <a:off x="6376989" y="207961"/>
            <a:ext cx="5595936" cy="1246751"/>
          </a:xfrm>
        </p:spPr>
        <p:txBody>
          <a:bodyPr>
            <a:normAutofit/>
          </a:bodyPr>
          <a:lstStyle/>
          <a:p>
            <a:r>
              <a:rPr lang="en-US" sz="4000">
                <a:latin typeface="FreightMacro Pro Medium" panose="02000603040000020004" pitchFamily="50" charset="0"/>
              </a:rPr>
              <a:t>The Cullowhee Valley</a:t>
            </a:r>
          </a:p>
        </p:txBody>
      </p:sp>
      <p:sp>
        <p:nvSpPr>
          <p:cNvPr id="3" name="Content Placeholder 2">
            <a:extLst>
              <a:ext uri="{FF2B5EF4-FFF2-40B4-BE49-F238E27FC236}">
                <a16:creationId xmlns:a16="http://schemas.microsoft.com/office/drawing/2014/main" id="{9067698D-CD65-6925-F198-F6DB53F59532}"/>
              </a:ext>
            </a:extLst>
          </p:cNvPr>
          <p:cNvSpPr>
            <a:spLocks noGrp="1"/>
          </p:cNvSpPr>
          <p:nvPr>
            <p:ph idx="1"/>
          </p:nvPr>
        </p:nvSpPr>
        <p:spPr>
          <a:xfrm>
            <a:off x="7129463" y="1454712"/>
            <a:ext cx="4843462" cy="5017525"/>
          </a:xfrm>
        </p:spPr>
        <p:txBody>
          <a:bodyPr>
            <a:noAutofit/>
          </a:bodyPr>
          <a:lstStyle/>
          <a:p>
            <a:r>
              <a:rPr lang="en-US" sz="2400">
                <a:latin typeface="FreightMacro Pro Medium" panose="02000603040000020004" pitchFamily="50" charset="0"/>
              </a:rPr>
              <a:t>Archaic-era campsites from 3,000 to 5,000 years ago</a:t>
            </a:r>
          </a:p>
          <a:p>
            <a:r>
              <a:rPr lang="en-US" sz="2400">
                <a:latin typeface="FreightMacro Pro Medium" panose="02000603040000020004" pitchFamily="50" charset="0"/>
              </a:rPr>
              <a:t>Woodland period palisaded village ca. 700-900 CE</a:t>
            </a:r>
          </a:p>
          <a:p>
            <a:r>
              <a:rPr lang="en-US" sz="2400">
                <a:latin typeface="FreightMacro Pro Medium" panose="02000603040000020004" pitchFamily="50" charset="0"/>
              </a:rPr>
              <a:t>Structures from the Mississippian period from around 1000 CE</a:t>
            </a:r>
          </a:p>
          <a:p>
            <a:r>
              <a:rPr lang="en-US" sz="2400">
                <a:latin typeface="FreightMacro Pro Medium" panose="02000603040000020004" pitchFamily="50" charset="0"/>
              </a:rPr>
              <a:t>Palisades from 1500-1650 CE</a:t>
            </a:r>
          </a:p>
          <a:p>
            <a:r>
              <a:rPr lang="en-US" sz="2400">
                <a:latin typeface="FreightMacro Pro Medium" panose="02000603040000020004" pitchFamily="50" charset="0"/>
              </a:rPr>
              <a:t>Larger Cherokee town  likely occupied from 1450-1700 CE</a:t>
            </a:r>
          </a:p>
          <a:p>
            <a:r>
              <a:rPr lang="en-US" sz="2400">
                <a:latin typeface="FreightMacro Pro Medium" panose="02000603040000020004" pitchFamily="50" charset="0"/>
              </a:rPr>
              <a:t>Cherokee farms and homesteads all the way up to the Removal Era around 1819.</a:t>
            </a:r>
          </a:p>
        </p:txBody>
      </p:sp>
    </p:spTree>
    <p:extLst>
      <p:ext uri="{BB962C8B-B14F-4D97-AF65-F5344CB8AC3E}">
        <p14:creationId xmlns:p14="http://schemas.microsoft.com/office/powerpoint/2010/main" val="1140549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B511B-43AA-917A-FD72-EB7B916C0E3D}"/>
            </a:ext>
          </a:extLst>
        </p:cNvPr>
        <p:cNvGrpSpPr/>
        <p:nvPr/>
      </p:nvGrpSpPr>
      <p:grpSpPr>
        <a:xfrm>
          <a:off x="0" y="0"/>
          <a:ext cx="0" cy="0"/>
          <a:chOff x="0" y="0"/>
          <a:chExt cx="0" cy="0"/>
        </a:xfrm>
      </p:grpSpPr>
      <p:pic>
        <p:nvPicPr>
          <p:cNvPr id="5" name="Picture 4" descr="A house with a steeple and a fence&#10;&#10;AI-generated content may be incorrect.">
            <a:extLst>
              <a:ext uri="{FF2B5EF4-FFF2-40B4-BE49-F238E27FC236}">
                <a16:creationId xmlns:a16="http://schemas.microsoft.com/office/drawing/2014/main" id="{D5D9B570-2333-3218-7C06-C2FB24644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305" y="0"/>
            <a:ext cx="9673389" cy="6849465"/>
          </a:xfrm>
          <a:prstGeom prst="rect">
            <a:avLst/>
          </a:prstGeom>
        </p:spPr>
      </p:pic>
      <p:sp>
        <p:nvSpPr>
          <p:cNvPr id="3" name="Content Placeholder 2">
            <a:extLst>
              <a:ext uri="{FF2B5EF4-FFF2-40B4-BE49-F238E27FC236}">
                <a16:creationId xmlns:a16="http://schemas.microsoft.com/office/drawing/2014/main" id="{B24E6BA4-4BE0-66A4-1D34-1117EC7D80BF}"/>
              </a:ext>
            </a:extLst>
          </p:cNvPr>
          <p:cNvSpPr>
            <a:spLocks noGrp="1"/>
          </p:cNvSpPr>
          <p:nvPr>
            <p:ph idx="1"/>
          </p:nvPr>
        </p:nvSpPr>
        <p:spPr>
          <a:xfrm>
            <a:off x="1259305" y="195198"/>
            <a:ext cx="5040911" cy="1267842"/>
          </a:xfrm>
        </p:spPr>
        <p:txBody>
          <a:bodyPr>
            <a:normAutofit/>
          </a:bodyPr>
          <a:lstStyle/>
          <a:p>
            <a:pPr marL="0" indent="0">
              <a:buNone/>
            </a:pPr>
            <a:r>
              <a:rPr lang="en-US">
                <a:latin typeface="FreightMacro Pro Medium" panose="02000603040000020004" pitchFamily="50" charset="0"/>
              </a:rPr>
              <a:t>By 1820 the first white settler school was established.</a:t>
            </a:r>
          </a:p>
        </p:txBody>
      </p:sp>
      <p:sp>
        <p:nvSpPr>
          <p:cNvPr id="8" name="TextBox 7">
            <a:extLst>
              <a:ext uri="{FF2B5EF4-FFF2-40B4-BE49-F238E27FC236}">
                <a16:creationId xmlns:a16="http://schemas.microsoft.com/office/drawing/2014/main" id="{000EF5AC-D8AB-F18C-9494-92EC9096A9D6}"/>
              </a:ext>
            </a:extLst>
          </p:cNvPr>
          <p:cNvSpPr txBox="1"/>
          <p:nvPr/>
        </p:nvSpPr>
        <p:spPr>
          <a:xfrm>
            <a:off x="1259305" y="1358188"/>
            <a:ext cx="3897911" cy="2954655"/>
          </a:xfrm>
          <a:prstGeom prst="rect">
            <a:avLst/>
          </a:prstGeom>
          <a:noFill/>
        </p:spPr>
        <p:txBody>
          <a:bodyPr wrap="square" rtlCol="0">
            <a:spAutoFit/>
          </a:bodyPr>
          <a:lstStyle/>
          <a:p>
            <a:r>
              <a:rPr lang="en-US" sz="2800">
                <a:latin typeface="FreightMacro Pro Medium" panose="02000603040000020004" pitchFamily="50" charset="0"/>
              </a:rPr>
              <a:t>By 1821 the first incarnation of the Cullowhee Baptist Church was established as the “</a:t>
            </a:r>
            <a:r>
              <a:rPr lang="en-US" sz="2800" err="1">
                <a:latin typeface="FreightMacro Pro Medium" panose="02000603040000020004" pitchFamily="50" charset="0"/>
              </a:rPr>
              <a:t>Tuckaseigee</a:t>
            </a:r>
            <a:r>
              <a:rPr lang="en-US" sz="2800">
                <a:latin typeface="FreightMacro Pro Medium" panose="02000603040000020004" pitchFamily="50" charset="0"/>
              </a:rPr>
              <a:t> Meeting-house.”</a:t>
            </a:r>
          </a:p>
          <a:p>
            <a:endParaRPr lang="en-US"/>
          </a:p>
        </p:txBody>
      </p:sp>
    </p:spTree>
    <p:extLst>
      <p:ext uri="{BB962C8B-B14F-4D97-AF65-F5344CB8AC3E}">
        <p14:creationId xmlns:p14="http://schemas.microsoft.com/office/powerpoint/2010/main" val="3481885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605107-0798-5527-3571-D42D010A618C}"/>
              </a:ext>
            </a:extLst>
          </p:cNvPr>
          <p:cNvPicPr>
            <a:picLocks noChangeAspect="1"/>
          </p:cNvPicPr>
          <p:nvPr/>
        </p:nvPicPr>
        <p:blipFill>
          <a:blip r:embed="rId3"/>
          <a:stretch>
            <a:fillRect/>
          </a:stretch>
        </p:blipFill>
        <p:spPr>
          <a:xfrm>
            <a:off x="1261453" y="5502"/>
            <a:ext cx="9669094" cy="6852498"/>
          </a:xfrm>
          <a:prstGeom prst="rect">
            <a:avLst/>
          </a:prstGeom>
        </p:spPr>
      </p:pic>
      <p:sp>
        <p:nvSpPr>
          <p:cNvPr id="3" name="Content Placeholder 2">
            <a:extLst>
              <a:ext uri="{FF2B5EF4-FFF2-40B4-BE49-F238E27FC236}">
                <a16:creationId xmlns:a16="http://schemas.microsoft.com/office/drawing/2014/main" id="{F943F6FD-815B-D596-942C-0826C261EE97}"/>
              </a:ext>
            </a:extLst>
          </p:cNvPr>
          <p:cNvSpPr>
            <a:spLocks noGrp="1"/>
          </p:cNvSpPr>
          <p:nvPr>
            <p:ph idx="1"/>
          </p:nvPr>
        </p:nvSpPr>
        <p:spPr>
          <a:xfrm>
            <a:off x="1261454" y="298383"/>
            <a:ext cx="3878438" cy="3580598"/>
          </a:xfrm>
        </p:spPr>
        <p:txBody>
          <a:bodyPr>
            <a:normAutofit lnSpcReduction="10000"/>
          </a:bodyPr>
          <a:lstStyle/>
          <a:p>
            <a:pPr marL="0" indent="0" algn="ctr">
              <a:buNone/>
            </a:pPr>
            <a:r>
              <a:rPr lang="en-US">
                <a:latin typeface="FreightMacro Pro Medium" panose="02000603040000020004" pitchFamily="50" charset="0"/>
              </a:rPr>
              <a:t>In 1889, Robert L. Madison, with community funding and support, opens the Cullowhee Academy. Classes are first held in the Cullowhee Baptist Church until the first school building was completed.</a:t>
            </a:r>
          </a:p>
        </p:txBody>
      </p:sp>
    </p:spTree>
    <p:extLst>
      <p:ext uri="{BB962C8B-B14F-4D97-AF65-F5344CB8AC3E}">
        <p14:creationId xmlns:p14="http://schemas.microsoft.com/office/powerpoint/2010/main" val="2977465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farm in the mountains">
            <a:extLst>
              <a:ext uri="{FF2B5EF4-FFF2-40B4-BE49-F238E27FC236}">
                <a16:creationId xmlns:a16="http://schemas.microsoft.com/office/drawing/2014/main" id="{EC6455C4-2C81-0114-53B0-0234742D6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320" y="0"/>
            <a:ext cx="8601359" cy="6858000"/>
          </a:xfrm>
          <a:prstGeom prst="rect">
            <a:avLst/>
          </a:prstGeom>
        </p:spPr>
      </p:pic>
      <p:sp>
        <p:nvSpPr>
          <p:cNvPr id="2" name="Title 1">
            <a:extLst>
              <a:ext uri="{FF2B5EF4-FFF2-40B4-BE49-F238E27FC236}">
                <a16:creationId xmlns:a16="http://schemas.microsoft.com/office/drawing/2014/main" id="{62FA7CBD-ED17-28B6-7E6D-B4A49AD4DE80}"/>
              </a:ext>
            </a:extLst>
          </p:cNvPr>
          <p:cNvSpPr>
            <a:spLocks noGrp="1"/>
          </p:cNvSpPr>
          <p:nvPr>
            <p:ph type="title"/>
          </p:nvPr>
        </p:nvSpPr>
        <p:spPr>
          <a:xfrm>
            <a:off x="4302990" y="3429000"/>
            <a:ext cx="3586018" cy="891382"/>
          </a:xfrm>
        </p:spPr>
        <p:txBody>
          <a:bodyPr/>
          <a:lstStyle/>
          <a:p>
            <a:pPr algn="ctr"/>
            <a:r>
              <a:rPr lang="en-US">
                <a:solidFill>
                  <a:schemeClr val="bg1"/>
                </a:solidFill>
                <a:latin typeface="FreightMacro Pro Medium" panose="02000603040000020004" pitchFamily="50" charset="0"/>
              </a:rPr>
              <a:t>The Mound</a:t>
            </a:r>
          </a:p>
        </p:txBody>
      </p:sp>
    </p:spTree>
    <p:extLst>
      <p:ext uri="{BB962C8B-B14F-4D97-AF65-F5344CB8AC3E}">
        <p14:creationId xmlns:p14="http://schemas.microsoft.com/office/powerpoint/2010/main" val="1171608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A6F09-BED2-F3C6-3714-05DE75676605}"/>
            </a:ext>
          </a:extLst>
        </p:cNvPr>
        <p:cNvGrpSpPr/>
        <p:nvPr/>
      </p:nvGrpSpPr>
      <p:grpSpPr>
        <a:xfrm>
          <a:off x="0" y="0"/>
          <a:ext cx="0" cy="0"/>
          <a:chOff x="0" y="0"/>
          <a:chExt cx="0" cy="0"/>
        </a:xfrm>
      </p:grpSpPr>
      <p:pic>
        <p:nvPicPr>
          <p:cNvPr id="7" name="Picture 6" descr="A bottle of meat juice&#10;&#10;AI-generated content may be incorrect.">
            <a:extLst>
              <a:ext uri="{FF2B5EF4-FFF2-40B4-BE49-F238E27FC236}">
                <a16:creationId xmlns:a16="http://schemas.microsoft.com/office/drawing/2014/main" id="{262302C1-C58C-4C54-E55A-0DA035D17E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1225" y="0"/>
            <a:ext cx="4009549" cy="6858000"/>
          </a:xfrm>
          <a:prstGeom prst="rect">
            <a:avLst/>
          </a:prstGeom>
        </p:spPr>
      </p:pic>
    </p:spTree>
    <p:extLst>
      <p:ext uri="{BB962C8B-B14F-4D97-AF65-F5344CB8AC3E}">
        <p14:creationId xmlns:p14="http://schemas.microsoft.com/office/powerpoint/2010/main" val="1994628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83962-787B-5752-225B-7AAABBCCAD95}"/>
            </a:ext>
          </a:extLst>
        </p:cNvPr>
        <p:cNvGrpSpPr/>
        <p:nvPr/>
      </p:nvGrpSpPr>
      <p:grpSpPr>
        <a:xfrm>
          <a:off x="0" y="0"/>
          <a:ext cx="0" cy="0"/>
          <a:chOff x="0" y="0"/>
          <a:chExt cx="0" cy="0"/>
        </a:xfrm>
      </p:grpSpPr>
      <p:pic>
        <p:nvPicPr>
          <p:cNvPr id="6" name="Picture 5" descr="A house in a field">
            <a:extLst>
              <a:ext uri="{FF2B5EF4-FFF2-40B4-BE49-F238E27FC236}">
                <a16:creationId xmlns:a16="http://schemas.microsoft.com/office/drawing/2014/main" id="{D9BC850D-8B36-B866-3640-3C4A170FA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72" y="0"/>
            <a:ext cx="11608856" cy="6858000"/>
          </a:xfrm>
          <a:prstGeom prst="rect">
            <a:avLst/>
          </a:prstGeom>
        </p:spPr>
      </p:pic>
      <p:sp>
        <p:nvSpPr>
          <p:cNvPr id="2" name="Title 1">
            <a:extLst>
              <a:ext uri="{FF2B5EF4-FFF2-40B4-BE49-F238E27FC236}">
                <a16:creationId xmlns:a16="http://schemas.microsoft.com/office/drawing/2014/main" id="{01DD06C0-EEB6-6237-4E4C-993DA4AF6B24}"/>
              </a:ext>
            </a:extLst>
          </p:cNvPr>
          <p:cNvSpPr>
            <a:spLocks noGrp="1"/>
          </p:cNvSpPr>
          <p:nvPr>
            <p:ph type="title"/>
          </p:nvPr>
        </p:nvSpPr>
        <p:spPr>
          <a:xfrm>
            <a:off x="899608" y="690675"/>
            <a:ext cx="10392784" cy="1325563"/>
          </a:xfrm>
        </p:spPr>
        <p:txBody>
          <a:bodyPr/>
          <a:lstStyle/>
          <a:p>
            <a:pPr algn="ctr"/>
            <a:r>
              <a:rPr lang="en-US">
                <a:latin typeface="FreightMacro Pro Medium" panose="02000603040000020004" pitchFamily="50" charset="0"/>
              </a:rPr>
              <a:t>Neighbors</a:t>
            </a:r>
          </a:p>
        </p:txBody>
      </p:sp>
    </p:spTree>
    <p:extLst>
      <p:ext uri="{BB962C8B-B14F-4D97-AF65-F5344CB8AC3E}">
        <p14:creationId xmlns:p14="http://schemas.microsoft.com/office/powerpoint/2010/main" val="1732270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Content Placeholder 8" descr="A building in the middle of a field&#10;&#10;AI-generated content may be incorrect.">
            <a:extLst>
              <a:ext uri="{FF2B5EF4-FFF2-40B4-BE49-F238E27FC236}">
                <a16:creationId xmlns:a16="http://schemas.microsoft.com/office/drawing/2014/main" id="{3FFD8605-E455-5092-DD27-C0FBBBAC4C1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b="13478"/>
          <a:stretch>
            <a:fillRect/>
          </a:stretch>
        </p:blipFill>
        <p:spPr>
          <a:xfrm>
            <a:off x="20" y="1282"/>
            <a:ext cx="12191980" cy="6856718"/>
          </a:xfrm>
          <a:prstGeom prst="rect">
            <a:avLst/>
          </a:prstGeom>
        </p:spPr>
      </p:pic>
    </p:spTree>
    <p:extLst>
      <p:ext uri="{BB962C8B-B14F-4D97-AF65-F5344CB8AC3E}">
        <p14:creationId xmlns:p14="http://schemas.microsoft.com/office/powerpoint/2010/main" val="2042450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large building in a field">
            <a:extLst>
              <a:ext uri="{FF2B5EF4-FFF2-40B4-BE49-F238E27FC236}">
                <a16:creationId xmlns:a16="http://schemas.microsoft.com/office/drawing/2014/main" id="{D069E20A-4704-5F66-8665-4AF459B478B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3973" b="12512"/>
          <a:stretch>
            <a:fillRect/>
          </a:stretch>
        </p:blipFill>
        <p:spPr>
          <a:xfrm>
            <a:off x="20" y="1282"/>
            <a:ext cx="12191980" cy="6856718"/>
          </a:xfrm>
          <a:prstGeom prst="rect">
            <a:avLst/>
          </a:prstGeom>
        </p:spPr>
      </p:pic>
    </p:spTree>
    <p:extLst>
      <p:ext uri="{BB962C8B-B14F-4D97-AF65-F5344CB8AC3E}">
        <p14:creationId xmlns:p14="http://schemas.microsoft.com/office/powerpoint/2010/main" val="3101564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3BA36-DD96-6540-F8EA-11DDBD2200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202910-F944-6B70-435E-8427B42AA5A2}"/>
              </a:ext>
            </a:extLst>
          </p:cNvPr>
          <p:cNvSpPr>
            <a:spLocks noGrp="1"/>
          </p:cNvSpPr>
          <p:nvPr>
            <p:ph idx="1"/>
          </p:nvPr>
        </p:nvSpPr>
        <p:spPr>
          <a:xfrm>
            <a:off x="838200" y="1535870"/>
            <a:ext cx="10515600" cy="3786260"/>
          </a:xfrm>
        </p:spPr>
        <p:txBody>
          <a:bodyPr/>
          <a:lstStyle/>
          <a:p>
            <a:pPr marL="0" indent="0">
              <a:buNone/>
            </a:pPr>
            <a:r>
              <a:rPr lang="en-US">
                <a:latin typeface="FreightMacro Pro Medium" panose="02000603040000020004" pitchFamily="50" charset="0"/>
              </a:rPr>
              <a:t>“One gazes at the mound and is not particularly struck by it as </a:t>
            </a:r>
            <a:r>
              <a:rPr lang="en-US" b="1">
                <a:solidFill>
                  <a:srgbClr val="C00000"/>
                </a:solidFill>
                <a:latin typeface="FreightMacro Pro Medium" panose="02000603040000020004" pitchFamily="50" charset="0"/>
              </a:rPr>
              <a:t>Time has made it less conspicuous </a:t>
            </a:r>
            <a:r>
              <a:rPr lang="en-US">
                <a:latin typeface="FreightMacro Pro Medium" panose="02000603040000020004" pitchFamily="50" charset="0"/>
              </a:rPr>
              <a:t>[sic]. </a:t>
            </a:r>
            <a:r>
              <a:rPr lang="en-US" b="1">
                <a:solidFill>
                  <a:srgbClr val="C00000"/>
                </a:solidFill>
                <a:latin typeface="FreightMacro Pro Medium" panose="02000603040000020004" pitchFamily="50" charset="0"/>
              </a:rPr>
              <a:t>The Red Man is gone. </a:t>
            </a:r>
            <a:r>
              <a:rPr lang="en-US">
                <a:latin typeface="FreightMacro Pro Medium" panose="02000603040000020004" pitchFamily="50" charset="0"/>
              </a:rPr>
              <a:t>Many moons have passed since his war-whoops resounded across the valley of </a:t>
            </a:r>
            <a:r>
              <a:rPr lang="en-US" err="1">
                <a:latin typeface="FreightMacro Pro Medium" panose="02000603040000020004" pitchFamily="50" charset="0"/>
              </a:rPr>
              <a:t>Kullaugh-hee</a:t>
            </a:r>
            <a:r>
              <a:rPr lang="en-US">
                <a:latin typeface="FreightMacro Pro Medium" panose="02000603040000020004" pitchFamily="50" charset="0"/>
              </a:rPr>
              <a:t> and on the banks of the </a:t>
            </a:r>
            <a:r>
              <a:rPr lang="en-US" err="1">
                <a:latin typeface="FreightMacro Pro Medium" panose="02000603040000020004" pitchFamily="50" charset="0"/>
              </a:rPr>
              <a:t>Tuckaseigee</a:t>
            </a:r>
            <a:r>
              <a:rPr lang="en-US">
                <a:latin typeface="FreightMacro Pro Medium" panose="02000603040000020004" pitchFamily="50" charset="0"/>
              </a:rPr>
              <a:t>. </a:t>
            </a:r>
            <a:r>
              <a:rPr lang="en-US" b="1">
                <a:solidFill>
                  <a:srgbClr val="C00000"/>
                </a:solidFill>
                <a:latin typeface="FreightMacro Pro Medium" panose="02000603040000020004" pitchFamily="50" charset="0"/>
              </a:rPr>
              <a:t>The </a:t>
            </a:r>
            <a:r>
              <a:rPr lang="en-US" b="1" err="1">
                <a:solidFill>
                  <a:srgbClr val="C00000"/>
                </a:solidFill>
                <a:latin typeface="FreightMacro Pro Medium" panose="02000603040000020004" pitchFamily="50" charset="0"/>
              </a:rPr>
              <a:t>conjuors</a:t>
            </a:r>
            <a:r>
              <a:rPr lang="en-US" b="1">
                <a:solidFill>
                  <a:srgbClr val="C00000"/>
                </a:solidFill>
                <a:latin typeface="FreightMacro Pro Medium" panose="02000603040000020004" pitchFamily="50" charset="0"/>
              </a:rPr>
              <a:t> [sic]and the medicine man no longer chant their weird and mystic rites</a:t>
            </a:r>
            <a:r>
              <a:rPr lang="en-US">
                <a:latin typeface="FreightMacro Pro Medium" panose="02000603040000020004" pitchFamily="50" charset="0"/>
              </a:rPr>
              <a:t> and the warriors from miles around do not celebrate the "green corn dance" at the spot where the mound is today as they did in years long since passed.”</a:t>
            </a:r>
          </a:p>
          <a:p>
            <a:pPr marL="0" indent="0">
              <a:buNone/>
            </a:pPr>
            <a:r>
              <a:rPr lang="en-US">
                <a:latin typeface="FreightMacro Pro Medium" panose="02000603040000020004" pitchFamily="50" charset="0"/>
              </a:rPr>
              <a:t>-The Cullowhee Yodel, March 15, 1930</a:t>
            </a:r>
          </a:p>
        </p:txBody>
      </p:sp>
    </p:spTree>
    <p:extLst>
      <p:ext uri="{BB962C8B-B14F-4D97-AF65-F5344CB8AC3E}">
        <p14:creationId xmlns:p14="http://schemas.microsoft.com/office/powerpoint/2010/main" val="1603442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991C2-18C3-C0E6-B00E-755719A291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DE14AE-BC74-0E45-79B5-9D49B76B63FF}"/>
              </a:ext>
            </a:extLst>
          </p:cNvPr>
          <p:cNvSpPr>
            <a:spLocks noGrp="1"/>
          </p:cNvSpPr>
          <p:nvPr>
            <p:ph idx="1"/>
          </p:nvPr>
        </p:nvSpPr>
        <p:spPr>
          <a:xfrm>
            <a:off x="838200" y="1691733"/>
            <a:ext cx="10515600" cy="3474533"/>
          </a:xfrm>
        </p:spPr>
        <p:txBody>
          <a:bodyPr/>
          <a:lstStyle/>
          <a:p>
            <a:pPr marL="0" indent="0">
              <a:buNone/>
            </a:pPr>
            <a:r>
              <a:rPr lang="en-US">
                <a:latin typeface="FreightMacro Pro Medium" panose="02000603040000020004" pitchFamily="50" charset="0"/>
              </a:rPr>
              <a:t>“The exact truth of these legends is not known—</a:t>
            </a:r>
            <a:r>
              <a:rPr lang="en-US" b="1">
                <a:solidFill>
                  <a:srgbClr val="C00000"/>
                </a:solidFill>
                <a:latin typeface="FreightMacro Pro Medium" panose="02000603040000020004" pitchFamily="50" charset="0"/>
              </a:rPr>
              <a:t>will never be known and we would not have it to be</a:t>
            </a:r>
            <a:r>
              <a:rPr lang="en-US">
                <a:latin typeface="FreightMacro Pro Medium" panose="02000603040000020004" pitchFamily="50" charset="0"/>
              </a:rPr>
              <a:t>—that would detract from the beauty of its significance but </a:t>
            </a:r>
            <a:r>
              <a:rPr lang="en-US" b="1">
                <a:solidFill>
                  <a:srgbClr val="C00000"/>
                </a:solidFill>
                <a:latin typeface="FreightMacro Pro Medium" panose="02000603040000020004" pitchFamily="50" charset="0"/>
              </a:rPr>
              <a:t>the old mound will be dear as long as people love </a:t>
            </a:r>
            <a:r>
              <a:rPr lang="en-US" b="1" err="1">
                <a:solidFill>
                  <a:srgbClr val="C00000"/>
                </a:solidFill>
                <a:latin typeface="FreightMacro Pro Medium" panose="02000603040000020004" pitchFamily="50" charset="0"/>
              </a:rPr>
              <a:t>Kullaugh</a:t>
            </a:r>
            <a:r>
              <a:rPr lang="en-US" b="1">
                <a:solidFill>
                  <a:srgbClr val="C00000"/>
                </a:solidFill>
                <a:latin typeface="FreightMacro Pro Medium" panose="02000603040000020004" pitchFamily="50" charset="0"/>
              </a:rPr>
              <a:t>- </a:t>
            </a:r>
            <a:r>
              <a:rPr lang="en-US" b="1" err="1">
                <a:solidFill>
                  <a:srgbClr val="C00000"/>
                </a:solidFill>
                <a:latin typeface="FreightMacro Pro Medium" panose="02000603040000020004" pitchFamily="50" charset="0"/>
              </a:rPr>
              <a:t>hee</a:t>
            </a:r>
            <a:r>
              <a:rPr lang="en-US" b="1">
                <a:solidFill>
                  <a:srgbClr val="C00000"/>
                </a:solidFill>
                <a:latin typeface="FreightMacro Pro Medium" panose="02000603040000020004" pitchFamily="50" charset="0"/>
              </a:rPr>
              <a:t>! </a:t>
            </a:r>
            <a:r>
              <a:rPr lang="en-US">
                <a:latin typeface="FreightMacro Pro Medium" panose="02000603040000020004" pitchFamily="50" charset="0"/>
              </a:rPr>
              <a:t>So the sun sinks slowly behind a western peak sending out its longest and most glorifying rays over the valley of </a:t>
            </a:r>
            <a:r>
              <a:rPr lang="en-US" err="1">
                <a:latin typeface="FreightMacro Pro Medium" panose="02000603040000020004" pitchFamily="50" charset="0"/>
              </a:rPr>
              <a:t>Kullaugh-hee</a:t>
            </a:r>
            <a:r>
              <a:rPr lang="en-US">
                <a:latin typeface="FreightMacro Pro Medium" panose="02000603040000020004" pitchFamily="50" charset="0"/>
              </a:rPr>
              <a:t> and </a:t>
            </a:r>
            <a:r>
              <a:rPr lang="en-US" b="1">
                <a:solidFill>
                  <a:srgbClr val="C00000"/>
                </a:solidFill>
                <a:latin typeface="FreightMacro Pro Medium" panose="02000603040000020004" pitchFamily="50" charset="0"/>
              </a:rPr>
              <a:t>a certain mound that holds secrets never to be revealed.</a:t>
            </a:r>
            <a:r>
              <a:rPr lang="en-US">
                <a:latin typeface="FreightMacro Pro Medium" panose="02000603040000020004" pitchFamily="50" charset="0"/>
              </a:rPr>
              <a:t>”</a:t>
            </a:r>
            <a:endParaRPr lang="en-US">
              <a:solidFill>
                <a:srgbClr val="C00000"/>
              </a:solidFill>
              <a:latin typeface="FreightMacro Pro Medium" panose="02000603040000020004" pitchFamily="50" charset="0"/>
            </a:endParaRPr>
          </a:p>
          <a:p>
            <a:pPr marL="0" indent="0">
              <a:buNone/>
            </a:pPr>
            <a:r>
              <a:rPr lang="en-US">
                <a:latin typeface="FreightMacro Pro Medium" panose="02000603040000020004" pitchFamily="50" charset="0"/>
              </a:rPr>
              <a:t>-The Cullowhee Yodel, March 15, 1930</a:t>
            </a:r>
          </a:p>
        </p:txBody>
      </p:sp>
    </p:spTree>
    <p:extLst>
      <p:ext uri="{BB962C8B-B14F-4D97-AF65-F5344CB8AC3E}">
        <p14:creationId xmlns:p14="http://schemas.microsoft.com/office/powerpoint/2010/main" val="4147248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group of people standing in front of a building&#10;&#10;AI-generated content may be incorrect.">
            <a:extLst>
              <a:ext uri="{FF2B5EF4-FFF2-40B4-BE49-F238E27FC236}">
                <a16:creationId xmlns:a16="http://schemas.microsoft.com/office/drawing/2014/main" id="{4A2A04B6-D7C8-40A9-A0F3-19DD4FE097EC}"/>
              </a:ext>
            </a:extLst>
          </p:cNvPr>
          <p:cNvPicPr>
            <a:picLocks noChangeAspect="1"/>
          </p:cNvPicPr>
          <p:nvPr/>
        </p:nvPicPr>
        <p:blipFill>
          <a:blip r:embed="rId3">
            <a:extLst>
              <a:ext uri="{28A0092B-C50C-407E-A947-70E740481C1C}">
                <a14:useLocalDpi xmlns:a14="http://schemas.microsoft.com/office/drawing/2010/main" val="0"/>
              </a:ext>
            </a:extLst>
          </a:blip>
          <a:srcRect t="109" b="2506"/>
          <a:stretch>
            <a:fillRect/>
          </a:stretch>
        </p:blipFill>
        <p:spPr>
          <a:xfrm>
            <a:off x="20" y="1282"/>
            <a:ext cx="12191980" cy="6856718"/>
          </a:xfrm>
          <a:prstGeom prst="rect">
            <a:avLst/>
          </a:prstGeom>
        </p:spPr>
      </p:pic>
    </p:spTree>
    <p:extLst>
      <p:ext uri="{BB962C8B-B14F-4D97-AF65-F5344CB8AC3E}">
        <p14:creationId xmlns:p14="http://schemas.microsoft.com/office/powerpoint/2010/main" val="2753174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2ADDF9-94F0-0C43-E02B-006089F1473F}"/>
              </a:ext>
            </a:extLst>
          </p:cNvPr>
          <p:cNvSpPr>
            <a:spLocks noGrp="1"/>
          </p:cNvSpPr>
          <p:nvPr>
            <p:ph idx="1"/>
          </p:nvPr>
        </p:nvSpPr>
        <p:spPr>
          <a:xfrm>
            <a:off x="838200" y="1253331"/>
            <a:ext cx="10515600" cy="4351338"/>
          </a:xfrm>
        </p:spPr>
        <p:txBody>
          <a:bodyPr>
            <a:normAutofit lnSpcReduction="10000"/>
          </a:bodyPr>
          <a:lstStyle/>
          <a:p>
            <a:pPr marL="0" indent="0">
              <a:buNone/>
            </a:pPr>
            <a:r>
              <a:rPr lang="en-US">
                <a:latin typeface="FreightMacro Pro Medium" panose="02000603040000020004" pitchFamily="50" charset="0"/>
              </a:rPr>
              <a:t>“Local residents, however, felt sure there must still be something of value in the mound and were there to see when the bulldozers went to work in 1956. They were not disappointed. It was quite a sight to see the people—</a:t>
            </a:r>
            <a:r>
              <a:rPr lang="en-US" b="1">
                <a:solidFill>
                  <a:srgbClr val="C00000"/>
                </a:solidFill>
                <a:latin typeface="FreightMacro Pro Medium" panose="02000603040000020004" pitchFamily="50" charset="0"/>
              </a:rPr>
              <a:t>children and adults a- like, running in and out among the earth movers, dipping up and down as they found arrowheads and other artifacts</a:t>
            </a:r>
            <a:r>
              <a:rPr lang="en-US">
                <a:latin typeface="FreightMacro Pro Medium" panose="02000603040000020004" pitchFamily="50" charset="0"/>
              </a:rPr>
              <a:t>… In spite of the previous excavation, these were fairly impressive, and included numerous fine specimens of arrowheads, pottery fragments, and </a:t>
            </a:r>
            <a:r>
              <a:rPr lang="en-US" b="1">
                <a:solidFill>
                  <a:srgbClr val="C00000"/>
                </a:solidFill>
                <a:latin typeface="FreightMacro Pro Medium" panose="02000603040000020004" pitchFamily="50" charset="0"/>
              </a:rPr>
              <a:t>human bones</a:t>
            </a:r>
            <a:r>
              <a:rPr lang="en-US">
                <a:solidFill>
                  <a:srgbClr val="C00000"/>
                </a:solidFill>
                <a:latin typeface="FreightMacro Pro Medium" panose="02000603040000020004" pitchFamily="50" charset="0"/>
              </a:rPr>
              <a:t>.</a:t>
            </a:r>
            <a:r>
              <a:rPr lang="en-US">
                <a:latin typeface="FreightMacro Pro Medium" panose="02000603040000020004" pitchFamily="50" charset="0"/>
              </a:rPr>
              <a:t> By chance,</a:t>
            </a:r>
            <a:r>
              <a:rPr lang="en-US" b="1">
                <a:solidFill>
                  <a:srgbClr val="C00000"/>
                </a:solidFill>
                <a:latin typeface="FreightMacro Pro Medium" panose="02000603040000020004" pitchFamily="50" charset="0"/>
              </a:rPr>
              <a:t> a local dentist was in the crowd, and he was elated to see a skull with a perfect set of </a:t>
            </a:r>
            <a:r>
              <a:rPr lang="en-US" b="1" err="1">
                <a:solidFill>
                  <a:srgbClr val="C00000"/>
                </a:solidFill>
                <a:latin typeface="FreightMacro Pro Medium" panose="02000603040000020004" pitchFamily="50" charset="0"/>
              </a:rPr>
              <a:t>teety</a:t>
            </a:r>
            <a:r>
              <a:rPr lang="en-US" b="1">
                <a:solidFill>
                  <a:srgbClr val="C00000"/>
                </a:solidFill>
                <a:latin typeface="FreightMacro Pro Medium" panose="02000603040000020004" pitchFamily="50" charset="0"/>
              </a:rPr>
              <a:t> [sic] intact</a:t>
            </a:r>
            <a:r>
              <a:rPr lang="en-US">
                <a:latin typeface="FreightMacro Pro Medium" panose="02000603040000020004" pitchFamily="50" charset="0"/>
              </a:rPr>
              <a:t>…”</a:t>
            </a:r>
          </a:p>
          <a:p>
            <a:pPr marL="0" indent="0">
              <a:buNone/>
            </a:pPr>
            <a:r>
              <a:rPr lang="en-US">
                <a:latin typeface="FreightMacro Pro Medium" panose="02000603040000020004" pitchFamily="50" charset="0"/>
              </a:rPr>
              <a:t>-The Western Carolinian, June 22, 1967</a:t>
            </a:r>
          </a:p>
        </p:txBody>
      </p:sp>
    </p:spTree>
    <p:extLst>
      <p:ext uri="{BB962C8B-B14F-4D97-AF65-F5344CB8AC3E}">
        <p14:creationId xmlns:p14="http://schemas.microsoft.com/office/powerpoint/2010/main" val="547900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standing in a muddy area&#10;&#10;AI-generated content may be incorrect.">
            <a:extLst>
              <a:ext uri="{FF2B5EF4-FFF2-40B4-BE49-F238E27FC236}">
                <a16:creationId xmlns:a16="http://schemas.microsoft.com/office/drawing/2014/main" id="{EA4B813E-E5A4-D901-C651-DEDA1486D2A0}"/>
              </a:ext>
            </a:extLst>
          </p:cNvPr>
          <p:cNvPicPr>
            <a:picLocks noChangeAspect="1"/>
          </p:cNvPicPr>
          <p:nvPr/>
        </p:nvPicPr>
        <p:blipFill>
          <a:blip r:embed="rId3">
            <a:extLst>
              <a:ext uri="{28A0092B-C50C-407E-A947-70E740481C1C}">
                <a14:useLocalDpi xmlns:a14="http://schemas.microsoft.com/office/drawing/2010/main" val="0"/>
              </a:ext>
            </a:extLst>
          </a:blip>
          <a:srcRect t="2615"/>
          <a:stretch>
            <a:fillRect/>
          </a:stretch>
        </p:blipFill>
        <p:spPr>
          <a:xfrm>
            <a:off x="20" y="1282"/>
            <a:ext cx="12191980" cy="6856718"/>
          </a:xfrm>
          <a:prstGeom prst="rect">
            <a:avLst/>
          </a:prstGeom>
        </p:spPr>
      </p:pic>
    </p:spTree>
    <p:extLst>
      <p:ext uri="{BB962C8B-B14F-4D97-AF65-F5344CB8AC3E}">
        <p14:creationId xmlns:p14="http://schemas.microsoft.com/office/powerpoint/2010/main" val="2750842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BA80B-41B4-4309-F38E-C57D78D749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E73801-5496-FB57-8231-B215B37FC5D2}"/>
              </a:ext>
            </a:extLst>
          </p:cNvPr>
          <p:cNvSpPr>
            <a:spLocks noGrp="1"/>
          </p:cNvSpPr>
          <p:nvPr>
            <p:ph idx="1"/>
          </p:nvPr>
        </p:nvSpPr>
        <p:spPr>
          <a:xfrm>
            <a:off x="838200" y="1253331"/>
            <a:ext cx="10515600" cy="4351338"/>
          </a:xfrm>
        </p:spPr>
        <p:txBody>
          <a:bodyPr>
            <a:normAutofit lnSpcReduction="10000"/>
          </a:bodyPr>
          <a:lstStyle/>
          <a:p>
            <a:pPr marL="0" indent="0">
              <a:buNone/>
            </a:pPr>
            <a:r>
              <a:rPr lang="en-US">
                <a:latin typeface="FreightMacro Pro Medium" panose="02000603040000020004" pitchFamily="50" charset="0"/>
              </a:rPr>
              <a:t>“In the late forties, when ground was being leveled for a baseball field, the bulldozers had to remove a fourteen-foot layer of earth. One of the first things uncovered was a cooking pit containing an animal skeleton. One after another of these pits came into view, until they totaled seventy, most of them with crude stone grills and the remains of various animals. At that same time, some underground tunnels were discovered near the present site of Reid Gymnasium. </a:t>
            </a:r>
            <a:r>
              <a:rPr lang="en-US" b="1">
                <a:solidFill>
                  <a:srgbClr val="C00000"/>
                </a:solidFill>
                <a:latin typeface="FreightMacro Pro Medium" panose="02000603040000020004" pitchFamily="50" charset="0"/>
              </a:rPr>
              <a:t>All these, of course, had to be destroyed in the name of progress</a:t>
            </a:r>
            <a:r>
              <a:rPr lang="en-US">
                <a:latin typeface="FreightMacro Pro Medium" panose="02000603040000020004" pitchFamily="50" charset="0"/>
              </a:rPr>
              <a:t>.</a:t>
            </a:r>
            <a:r>
              <a:rPr lang="en-US" b="1">
                <a:solidFill>
                  <a:srgbClr val="C00000"/>
                </a:solidFill>
                <a:latin typeface="FreightMacro Pro Medium" panose="02000603040000020004" pitchFamily="50" charset="0"/>
              </a:rPr>
              <a:t> </a:t>
            </a:r>
            <a:r>
              <a:rPr lang="en-US">
                <a:latin typeface="FreightMacro Pro Medium" panose="02000603040000020004" pitchFamily="50" charset="0"/>
              </a:rPr>
              <a:t>More recently, </a:t>
            </a:r>
            <a:r>
              <a:rPr lang="en-US" b="1">
                <a:solidFill>
                  <a:srgbClr val="C00000"/>
                </a:solidFill>
                <a:latin typeface="FreightMacro Pro Medium" panose="02000603040000020004" pitchFamily="50" charset="0"/>
              </a:rPr>
              <a:t>excavators on the new dormitory and cafeteria project exposed eleven graves</a:t>
            </a:r>
            <a:r>
              <a:rPr lang="en-US">
                <a:latin typeface="FreightMacro Pro Medium" panose="02000603040000020004" pitchFamily="50" charset="0"/>
              </a:rPr>
              <a:t>.” </a:t>
            </a:r>
          </a:p>
          <a:p>
            <a:pPr marL="0" indent="0">
              <a:buNone/>
            </a:pPr>
            <a:r>
              <a:rPr lang="en-US">
                <a:latin typeface="FreightMacro Pro Medium" panose="02000603040000020004" pitchFamily="50" charset="0"/>
              </a:rPr>
              <a:t>-The Western Carolinian, June 22, 1967</a:t>
            </a:r>
          </a:p>
        </p:txBody>
      </p:sp>
    </p:spTree>
    <p:extLst>
      <p:ext uri="{BB962C8B-B14F-4D97-AF65-F5344CB8AC3E}">
        <p14:creationId xmlns:p14="http://schemas.microsoft.com/office/powerpoint/2010/main" val="2870811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og cabin with a sign">
            <a:extLst>
              <a:ext uri="{FF2B5EF4-FFF2-40B4-BE49-F238E27FC236}">
                <a16:creationId xmlns:a16="http://schemas.microsoft.com/office/drawing/2014/main" id="{423B9094-3C1A-7CDD-8846-7AE58D41F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092" y="0"/>
            <a:ext cx="10181816" cy="6858000"/>
          </a:xfrm>
          <a:prstGeom prst="rect">
            <a:avLst/>
          </a:prstGeom>
        </p:spPr>
      </p:pic>
    </p:spTree>
    <p:extLst>
      <p:ext uri="{BB962C8B-B14F-4D97-AF65-F5344CB8AC3E}">
        <p14:creationId xmlns:p14="http://schemas.microsoft.com/office/powerpoint/2010/main" val="3136554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263B3A-52D7-4F58-D892-230E190BF5DA}"/>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og cabin with a sign">
            <a:extLst>
              <a:ext uri="{FF2B5EF4-FFF2-40B4-BE49-F238E27FC236}">
                <a16:creationId xmlns:a16="http://schemas.microsoft.com/office/drawing/2014/main" id="{D002DB3A-DA6F-AC98-51E1-9665B640D55D}"/>
              </a:ext>
            </a:extLst>
          </p:cNvPr>
          <p:cNvPicPr>
            <a:picLocks noChangeAspect="1"/>
          </p:cNvPicPr>
          <p:nvPr/>
        </p:nvPicPr>
        <p:blipFill>
          <a:blip r:embed="rId3">
            <a:extLst>
              <a:ext uri="{28A0092B-C50C-407E-A947-70E740481C1C}">
                <a14:useLocalDpi xmlns:a14="http://schemas.microsoft.com/office/drawing/2010/main" val="0"/>
              </a:ext>
            </a:extLst>
          </a:blip>
          <a:srcRect l="5179" r="-2" b="-2"/>
          <a:stretch>
            <a:fillRect/>
          </a:stretch>
        </p:blipFill>
        <p:spPr>
          <a:xfrm>
            <a:off x="1"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0ACFC16-06AC-E23A-60E0-4276CBE857CB}"/>
              </a:ext>
            </a:extLst>
          </p:cNvPr>
          <p:cNvSpPr txBox="1"/>
          <p:nvPr/>
        </p:nvSpPr>
        <p:spPr>
          <a:xfrm>
            <a:off x="7988810" y="1230085"/>
            <a:ext cx="3822189" cy="500130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a:latin typeface="FreightMacro Pro Medium" panose="02000603040000020004" pitchFamily="50" charset="0"/>
              </a:rPr>
              <a:t>1980s: the University created an interdisciplinary Cherokee studies program and a Cherokee studies minor.</a:t>
            </a:r>
          </a:p>
          <a:p>
            <a:pPr indent="-228600">
              <a:lnSpc>
                <a:spcPct val="90000"/>
              </a:lnSpc>
              <a:spcAft>
                <a:spcPts val="600"/>
              </a:spcAft>
              <a:buFont typeface="Arial" panose="020B0604020202020204" pitchFamily="34" charset="0"/>
              <a:buChar char="•"/>
            </a:pPr>
            <a:r>
              <a:rPr lang="en-US" sz="1700">
                <a:latin typeface="FreightMacro Pro Medium" panose="02000603040000020004" pitchFamily="50" charset="0"/>
              </a:rPr>
              <a:t>1990s: the University creates an endowed professorship of Cherokee studies.</a:t>
            </a:r>
          </a:p>
          <a:p>
            <a:pPr indent="-228600">
              <a:lnSpc>
                <a:spcPct val="90000"/>
              </a:lnSpc>
              <a:spcAft>
                <a:spcPts val="600"/>
              </a:spcAft>
              <a:buFont typeface="Arial" panose="020B0604020202020204" pitchFamily="34" charset="0"/>
              <a:buChar char="•"/>
            </a:pPr>
            <a:r>
              <a:rPr lang="en-US" sz="1700">
                <a:latin typeface="FreightMacro Pro Medium" panose="02000603040000020004" pitchFamily="50" charset="0"/>
              </a:rPr>
              <a:t>2017-2018 Cullowhee’s Cherokee heritage is the annual campus theme.</a:t>
            </a:r>
          </a:p>
          <a:p>
            <a:pPr indent="-228600">
              <a:lnSpc>
                <a:spcPct val="90000"/>
              </a:lnSpc>
              <a:spcAft>
                <a:spcPts val="600"/>
              </a:spcAft>
              <a:buFont typeface="Arial" panose="020B0604020202020204" pitchFamily="34" charset="0"/>
              <a:buChar char="•"/>
            </a:pPr>
            <a:r>
              <a:rPr lang="en-US" sz="1700">
                <a:latin typeface="FreightMacro Pro Medium" panose="02000603040000020004" pitchFamily="50" charset="0"/>
              </a:rPr>
              <a:t>2018 </a:t>
            </a:r>
            <a:r>
              <a:rPr lang="en-US" sz="1700" i="1" err="1">
                <a:latin typeface="FreightMacro Pro Medium" panose="02000603040000020004" pitchFamily="50" charset="0"/>
              </a:rPr>
              <a:t>wi</a:t>
            </a:r>
            <a:r>
              <a:rPr lang="en-US" sz="1700">
                <a:latin typeface="FreightMacro Pro Medium" panose="02000603040000020004" pitchFamily="50" charset="0"/>
              </a:rPr>
              <a:t> sculpture at the site of the mound.</a:t>
            </a:r>
          </a:p>
          <a:p>
            <a:pPr indent="-228600">
              <a:lnSpc>
                <a:spcPct val="90000"/>
              </a:lnSpc>
              <a:spcAft>
                <a:spcPts val="600"/>
              </a:spcAft>
              <a:buFont typeface="Arial" panose="020B0604020202020204" pitchFamily="34" charset="0"/>
              <a:buChar char="•"/>
            </a:pPr>
            <a:r>
              <a:rPr lang="en-US" sz="1700">
                <a:latin typeface="FreightMacro Pro Medium" panose="02000603040000020004" pitchFamily="50" charset="0"/>
              </a:rPr>
              <a:t>2019 Tali </a:t>
            </a:r>
            <a:r>
              <a:rPr lang="en-US" sz="1700" err="1">
                <a:latin typeface="FreightMacro Pro Medium" panose="02000603040000020004" pitchFamily="50" charset="0"/>
              </a:rPr>
              <a:t>Tsisgwayahi</a:t>
            </a:r>
            <a:r>
              <a:rPr lang="en-US" sz="1700">
                <a:latin typeface="FreightMacro Pro Medium" panose="02000603040000020004" pitchFamily="50" charset="0"/>
              </a:rPr>
              <a:t>: Two Sparrows Town Archaeological Collections Curation Facility is dedicated.</a:t>
            </a:r>
          </a:p>
          <a:p>
            <a:pPr indent="-228600">
              <a:lnSpc>
                <a:spcPct val="90000"/>
              </a:lnSpc>
              <a:spcAft>
                <a:spcPts val="600"/>
              </a:spcAft>
              <a:buFont typeface="Arial" panose="020B0604020202020204" pitchFamily="34" charset="0"/>
              <a:buChar char="•"/>
            </a:pPr>
            <a:r>
              <a:rPr lang="en-US" sz="1700">
                <a:latin typeface="FreightMacro Pro Medium" panose="02000603040000020004" pitchFamily="50" charset="0"/>
              </a:rPr>
              <a:t>2021 formal land acknowledgment</a:t>
            </a:r>
          </a:p>
        </p:txBody>
      </p:sp>
    </p:spTree>
    <p:extLst>
      <p:ext uri="{BB962C8B-B14F-4D97-AF65-F5344CB8AC3E}">
        <p14:creationId xmlns:p14="http://schemas.microsoft.com/office/powerpoint/2010/main" val="3110052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7CC442-75E4-373A-3C2D-EA2666F9139A}"/>
              </a:ext>
            </a:extLst>
          </p:cNvPr>
          <p:cNvSpPr>
            <a:spLocks noGrp="1"/>
          </p:cNvSpPr>
          <p:nvPr>
            <p:ph idx="1"/>
          </p:nvPr>
        </p:nvSpPr>
        <p:spPr>
          <a:xfrm>
            <a:off x="838200" y="1253331"/>
            <a:ext cx="10515600" cy="4351338"/>
          </a:xfrm>
        </p:spPr>
        <p:txBody>
          <a:bodyPr>
            <a:normAutofit lnSpcReduction="10000"/>
          </a:bodyPr>
          <a:lstStyle/>
          <a:p>
            <a:pPr marL="0" indent="0">
              <a:buNone/>
            </a:pPr>
            <a:r>
              <a:rPr lang="en-US">
                <a:latin typeface="FreightMacro Pro Medium" panose="02000603040000020004" pitchFamily="50" charset="0"/>
              </a:rPr>
              <a:t>“ Acknowledging that our campuses lie on Native ground should involve </a:t>
            </a:r>
            <a:r>
              <a:rPr lang="en-US" b="1">
                <a:solidFill>
                  <a:srgbClr val="C00000"/>
                </a:solidFill>
                <a:latin typeface="FreightMacro Pro Medium" panose="02000603040000020004" pitchFamily="50" charset="0"/>
              </a:rPr>
              <a:t>a clear acceptance of institutional obligations toward Native American nations today</a:t>
            </a:r>
            <a:r>
              <a:rPr lang="en-US">
                <a:latin typeface="FreightMacro Pro Medium" panose="02000603040000020004" pitchFamily="50" charset="0"/>
              </a:rPr>
              <a:t>. It should entail a commitment to contribute to work by Native peoples to protect tribal sovereignty, expand their capacity for self-determination, and enhance the wellbeing of their communities. </a:t>
            </a:r>
            <a:r>
              <a:rPr lang="en-US" b="1">
                <a:solidFill>
                  <a:srgbClr val="C00000"/>
                </a:solidFill>
                <a:latin typeface="FreightMacro Pro Medium" panose="02000603040000020004" pitchFamily="50" charset="0"/>
              </a:rPr>
              <a:t>Without that commitment, an indigenous campus history, no matter how thoroughly recognized, can too easily become an embellishment to institutions that otherwise remain thoroughly rooted in settler colonialism</a:t>
            </a:r>
            <a:r>
              <a:rPr lang="en-US">
                <a:latin typeface="FreightMacro Pro Medium" panose="02000603040000020004" pitchFamily="50" charset="0"/>
              </a:rPr>
              <a:t>.”</a:t>
            </a:r>
          </a:p>
          <a:p>
            <a:pPr marL="0" indent="0">
              <a:buNone/>
            </a:pPr>
            <a:r>
              <a:rPr lang="en-US">
                <a:latin typeface="FreightMacro Pro Medium" panose="02000603040000020004" pitchFamily="50" charset="0"/>
              </a:rPr>
              <a:t>- “Always Cherokee Land,” Andrew Denson, 2022</a:t>
            </a:r>
          </a:p>
        </p:txBody>
      </p:sp>
    </p:spTree>
    <p:extLst>
      <p:ext uri="{BB962C8B-B14F-4D97-AF65-F5344CB8AC3E}">
        <p14:creationId xmlns:p14="http://schemas.microsoft.com/office/powerpoint/2010/main" val="2752013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949F6B-5017-BC40-BB95-960EADD7FDD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house with a fence and trees&#10;&#10;AI-generated content may be incorrect.">
            <a:extLst>
              <a:ext uri="{FF2B5EF4-FFF2-40B4-BE49-F238E27FC236}">
                <a16:creationId xmlns:a16="http://schemas.microsoft.com/office/drawing/2014/main" id="{69A894FB-59EF-C0D6-FBB3-04E9B4E9D992}"/>
              </a:ext>
            </a:extLst>
          </p:cNvPr>
          <p:cNvPicPr>
            <a:picLocks noChangeAspect="1"/>
          </p:cNvPicPr>
          <p:nvPr/>
        </p:nvPicPr>
        <p:blipFill>
          <a:blip r:embed="rId3">
            <a:extLst>
              <a:ext uri="{28A0092B-C50C-407E-A947-70E740481C1C}">
                <a14:useLocalDpi xmlns:a14="http://schemas.microsoft.com/office/drawing/2010/main" val="0"/>
              </a:ext>
            </a:extLst>
          </a:blip>
          <a:srcRect b="11622"/>
          <a:stretch>
            <a:fillRect/>
          </a:stretch>
        </p:blipFill>
        <p:spPr>
          <a:xfrm>
            <a:off x="2522358" y="10"/>
            <a:ext cx="9669642" cy="6857990"/>
          </a:xfrm>
          <a:prstGeom prst="rect">
            <a:avLst/>
          </a:prstGeom>
        </p:spPr>
      </p:pic>
      <p:sp>
        <p:nvSpPr>
          <p:cNvPr id="31" name="Rectangle 3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CBCBAE-C7E1-6731-6157-F34450BC9D51}"/>
              </a:ext>
            </a:extLst>
          </p:cNvPr>
          <p:cNvSpPr>
            <a:spLocks noGrp="1"/>
          </p:cNvSpPr>
          <p:nvPr>
            <p:ph type="title"/>
          </p:nvPr>
        </p:nvSpPr>
        <p:spPr>
          <a:xfrm>
            <a:off x="505914" y="2642734"/>
            <a:ext cx="3119029" cy="1572532"/>
          </a:xfrm>
          <a:noFill/>
        </p:spPr>
        <p:txBody>
          <a:bodyPr vert="horz" lIns="91440" tIns="45720" rIns="91440" bIns="45720" rtlCol="0" anchor="b">
            <a:normAutofit/>
          </a:bodyPr>
          <a:lstStyle/>
          <a:p>
            <a:r>
              <a:rPr lang="en-US" sz="5200">
                <a:latin typeface="FreightMacro Pro Medium" panose="02000603040000020004" pitchFamily="50" charset="0"/>
              </a:rPr>
              <a:t>The Cemetery</a:t>
            </a:r>
          </a:p>
        </p:txBody>
      </p:sp>
    </p:spTree>
    <p:extLst>
      <p:ext uri="{BB962C8B-B14F-4D97-AF65-F5344CB8AC3E}">
        <p14:creationId xmlns:p14="http://schemas.microsoft.com/office/powerpoint/2010/main" val="1473162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77E1A-CAEB-A60C-D2DF-3037B1EEC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02557-3478-02E7-3C5A-3B8E9E71826A}"/>
              </a:ext>
            </a:extLst>
          </p:cNvPr>
          <p:cNvSpPr>
            <a:spLocks noGrp="1"/>
          </p:cNvSpPr>
          <p:nvPr>
            <p:ph type="title"/>
          </p:nvPr>
        </p:nvSpPr>
        <p:spPr>
          <a:xfrm>
            <a:off x="1270002" y="955211"/>
            <a:ext cx="4662714" cy="4970009"/>
          </a:xfrm>
        </p:spPr>
        <p:txBody>
          <a:bodyPr>
            <a:noAutofit/>
          </a:bodyPr>
          <a:lstStyle/>
          <a:p>
            <a:r>
              <a:rPr lang="en-US" sz="2800">
                <a:latin typeface="FreightMacro Pro Medium" panose="02000603040000020004" pitchFamily="50" charset="0"/>
              </a:rPr>
              <a:t>“[It] had become evident that for the </a:t>
            </a:r>
            <a:r>
              <a:rPr lang="en-US" sz="2800" b="1">
                <a:solidFill>
                  <a:srgbClr val="FF0000"/>
                </a:solidFill>
                <a:latin typeface="FreightMacro Pro Medium" panose="02000603040000020004" pitchFamily="50" charset="0"/>
              </a:rPr>
              <a:t>natural and normal</a:t>
            </a:r>
            <a:r>
              <a:rPr lang="en-US" sz="2800" b="1">
                <a:latin typeface="FreightMacro Pro Medium" panose="02000603040000020004" pitchFamily="50" charset="0"/>
              </a:rPr>
              <a:t> </a:t>
            </a:r>
            <a:r>
              <a:rPr lang="en-US" sz="2800">
                <a:latin typeface="FreightMacro Pro Medium" panose="02000603040000020004" pitchFamily="50" charset="0"/>
              </a:rPr>
              <a:t>expansion of the institution that this property under its present ownership would prove a serious handicap and that </a:t>
            </a:r>
            <a:r>
              <a:rPr lang="en-US" sz="2800" b="1">
                <a:solidFill>
                  <a:srgbClr val="FF0000"/>
                </a:solidFill>
                <a:latin typeface="FreightMacro Pro Medium" panose="02000603040000020004" pitchFamily="50" charset="0"/>
              </a:rPr>
              <a:t>for both races </a:t>
            </a:r>
            <a:r>
              <a:rPr lang="en-US" sz="2800">
                <a:latin typeface="FreightMacro Pro Medium" panose="02000603040000020004" pitchFamily="50" charset="0"/>
              </a:rPr>
              <a:t>such proximity of public buildings was undesirable.”</a:t>
            </a:r>
            <a:br>
              <a:rPr lang="en-US" sz="2800">
                <a:latin typeface="FreightMacro Pro Medium" panose="02000603040000020004" pitchFamily="50" charset="0"/>
              </a:rPr>
            </a:br>
            <a:r>
              <a:rPr lang="en-US" sz="2800">
                <a:latin typeface="FreightMacro Pro Medium" panose="02000603040000020004" pitchFamily="50" charset="0"/>
              </a:rPr>
              <a:t>- </a:t>
            </a:r>
            <a:r>
              <a:rPr lang="en-US" sz="2800" i="1">
                <a:latin typeface="FreightMacro Pro Medium" panose="02000603040000020004" pitchFamily="50" charset="0"/>
              </a:rPr>
              <a:t>The History of Western Carolina College </a:t>
            </a:r>
            <a:r>
              <a:rPr lang="en-US" sz="2800">
                <a:latin typeface="FreightMacro Pro Medium" panose="02000603040000020004" pitchFamily="50" charset="0"/>
              </a:rPr>
              <a:t>(1963), W. E. Bird.</a:t>
            </a:r>
          </a:p>
        </p:txBody>
      </p:sp>
      <p:pic>
        <p:nvPicPr>
          <p:cNvPr id="5" name="Content Placeholder 4" descr="A small wooden house with a steeple&#10;&#10;AI-generated content may be incorrect.">
            <a:extLst>
              <a:ext uri="{FF2B5EF4-FFF2-40B4-BE49-F238E27FC236}">
                <a16:creationId xmlns:a16="http://schemas.microsoft.com/office/drawing/2014/main" id="{BCAA3266-0CD3-EAF6-2285-7A4C82DDA93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53943" y="0"/>
            <a:ext cx="5138057" cy="6880433"/>
          </a:xfrm>
        </p:spPr>
      </p:pic>
    </p:spTree>
    <p:extLst>
      <p:ext uri="{BB962C8B-B14F-4D97-AF65-F5344CB8AC3E}">
        <p14:creationId xmlns:p14="http://schemas.microsoft.com/office/powerpoint/2010/main" val="3282092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Content Placeholder 8">
            <a:extLst>
              <a:ext uri="{FF2B5EF4-FFF2-40B4-BE49-F238E27FC236}">
                <a16:creationId xmlns:a16="http://schemas.microsoft.com/office/drawing/2014/main" id="{1D2ACD3E-FA26-4275-2A3C-0F235745C85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20252" y="2044"/>
            <a:ext cx="8951495" cy="6855956"/>
          </a:xfrm>
        </p:spPr>
      </p:pic>
    </p:spTree>
    <p:extLst>
      <p:ext uri="{BB962C8B-B14F-4D97-AF65-F5344CB8AC3E}">
        <p14:creationId xmlns:p14="http://schemas.microsoft.com/office/powerpoint/2010/main" val="1999513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E7F6EF-364E-E992-A151-1498B5DC5A3B}"/>
              </a:ext>
            </a:extLst>
          </p:cNvPr>
          <p:cNvSpPr>
            <a:spLocks noGrp="1"/>
          </p:cNvSpPr>
          <p:nvPr>
            <p:ph idx="1"/>
          </p:nvPr>
        </p:nvSpPr>
        <p:spPr>
          <a:xfrm>
            <a:off x="838200" y="1742451"/>
            <a:ext cx="10515600" cy="3373098"/>
          </a:xfrm>
        </p:spPr>
        <p:txBody>
          <a:bodyPr>
            <a:normAutofit lnSpcReduction="10000"/>
          </a:bodyPr>
          <a:lstStyle/>
          <a:p>
            <a:pPr marL="0" indent="0">
              <a:buNone/>
            </a:pPr>
            <a:r>
              <a:rPr lang="en-US">
                <a:latin typeface="FreightMacro Pro Medium" panose="02000603040000020004" pitchFamily="50" charset="0"/>
              </a:rPr>
              <a:t>“</a:t>
            </a:r>
            <a:r>
              <a:rPr lang="en-US" b="1">
                <a:solidFill>
                  <a:srgbClr val="C00000"/>
                </a:solidFill>
                <a:latin typeface="FreightMacro Pro Medium" panose="02000603040000020004" pitchFamily="50" charset="0"/>
              </a:rPr>
              <a:t>The Negroes were not only relieved but were well pleased, fully satisfied </a:t>
            </a:r>
            <a:r>
              <a:rPr lang="en-US">
                <a:latin typeface="FreightMacro Pro Medium" panose="02000603040000020004" pitchFamily="50" charset="0"/>
              </a:rPr>
              <a:t>with the proposals and with Hunter’s assurance of good faith… The undertaking finally completed, </a:t>
            </a:r>
            <a:r>
              <a:rPr lang="en-US" b="1">
                <a:solidFill>
                  <a:srgbClr val="C00000"/>
                </a:solidFill>
                <a:latin typeface="FreightMacro Pro Medium" panose="02000603040000020004" pitchFamily="50" charset="0"/>
              </a:rPr>
              <a:t>Hunter was accorded congratulations and eulogies by both the colored and white people of the community</a:t>
            </a:r>
            <a:r>
              <a:rPr lang="en-US">
                <a:latin typeface="FreightMacro Pro Medium" panose="02000603040000020004" pitchFamily="50" charset="0"/>
              </a:rPr>
              <a:t> for the unique achievement. For its attendant harmony and good will, the accomplishment, in view of its peculiarly delicate nature, has perhaps seldom found in history its parallel.” </a:t>
            </a:r>
          </a:p>
          <a:p>
            <a:pPr marL="0" indent="0">
              <a:buNone/>
            </a:pPr>
            <a:r>
              <a:rPr lang="en-US">
                <a:latin typeface="FreightMacro Pro Medium" panose="02000603040000020004" pitchFamily="50" charset="0"/>
              </a:rPr>
              <a:t>- </a:t>
            </a:r>
            <a:r>
              <a:rPr lang="en-US" i="1">
                <a:latin typeface="FreightMacro Pro Medium" panose="02000603040000020004" pitchFamily="50" charset="0"/>
              </a:rPr>
              <a:t>The History of Western Carolina College </a:t>
            </a:r>
            <a:r>
              <a:rPr lang="en-US">
                <a:latin typeface="FreightMacro Pro Medium" panose="02000603040000020004" pitchFamily="50" charset="0"/>
              </a:rPr>
              <a:t>(1963), W. E. Bird.</a:t>
            </a:r>
          </a:p>
        </p:txBody>
      </p:sp>
    </p:spTree>
    <p:extLst>
      <p:ext uri="{BB962C8B-B14F-4D97-AF65-F5344CB8AC3E}">
        <p14:creationId xmlns:p14="http://schemas.microsoft.com/office/powerpoint/2010/main" val="3228218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444C7-E354-F5A6-EF97-E0F2E9959C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ACE5FD-5E06-C310-9ABD-8DCAA6D48D6E}"/>
              </a:ext>
            </a:extLst>
          </p:cNvPr>
          <p:cNvSpPr>
            <a:spLocks noGrp="1"/>
          </p:cNvSpPr>
          <p:nvPr>
            <p:ph sz="half" idx="1"/>
          </p:nvPr>
        </p:nvSpPr>
        <p:spPr>
          <a:xfrm>
            <a:off x="6096000" y="413657"/>
            <a:ext cx="5551714" cy="6030686"/>
          </a:xfrm>
        </p:spPr>
        <p:txBody>
          <a:bodyPr>
            <a:noAutofit/>
          </a:bodyPr>
          <a:lstStyle/>
          <a:p>
            <a:pPr marL="0" indent="0">
              <a:buNone/>
            </a:pPr>
            <a:r>
              <a:rPr lang="en-US">
                <a:latin typeface="FreightMacro Pro Medium" panose="02000603040000020004" pitchFamily="50" charset="0"/>
              </a:rPr>
              <a:t>“Despite his efforts, however, rumors had already begun to spread to the effect that it was Hunter’s intention… to take heavy machinery into the cemetery and there to plow up the graves preliminary to removal. Hunter hastened to call together a representative group of the Negroes. Here </a:t>
            </a:r>
            <a:r>
              <a:rPr lang="en-US" b="1">
                <a:solidFill>
                  <a:srgbClr val="C00000"/>
                </a:solidFill>
                <a:latin typeface="FreightMacro Pro Medium" panose="02000603040000020004" pitchFamily="50" charset="0"/>
              </a:rPr>
              <a:t>he succeeded in dispelling such misgivings</a:t>
            </a:r>
            <a:r>
              <a:rPr lang="en-US">
                <a:latin typeface="FreightMacro Pro Medium" panose="02000603040000020004" pitchFamily="50" charset="0"/>
              </a:rPr>
              <a:t> by revealing openly the plan he had in mind.”</a:t>
            </a:r>
          </a:p>
          <a:p>
            <a:pPr marL="0" indent="0">
              <a:buNone/>
            </a:pPr>
            <a:r>
              <a:rPr lang="en-US">
                <a:latin typeface="FreightMacro Pro Medium" panose="02000603040000020004" pitchFamily="50" charset="0"/>
              </a:rPr>
              <a:t>- </a:t>
            </a:r>
            <a:r>
              <a:rPr lang="en-US" i="1">
                <a:latin typeface="FreightMacro Pro Medium" panose="02000603040000020004" pitchFamily="50" charset="0"/>
              </a:rPr>
              <a:t>The History of Western Carolina College </a:t>
            </a:r>
            <a:r>
              <a:rPr lang="en-US">
                <a:latin typeface="FreightMacro Pro Medium" panose="02000603040000020004" pitchFamily="50" charset="0"/>
              </a:rPr>
              <a:t>(1963), W. E. Bird.</a:t>
            </a:r>
          </a:p>
        </p:txBody>
      </p:sp>
      <p:sp>
        <p:nvSpPr>
          <p:cNvPr id="9" name="Content Placeholder 2">
            <a:extLst>
              <a:ext uri="{FF2B5EF4-FFF2-40B4-BE49-F238E27FC236}">
                <a16:creationId xmlns:a16="http://schemas.microsoft.com/office/drawing/2014/main" id="{F5A6A2A1-D682-C63F-48CE-F9C7CE1CBE41}"/>
              </a:ext>
            </a:extLst>
          </p:cNvPr>
          <p:cNvSpPr txBox="1">
            <a:spLocks/>
          </p:cNvSpPr>
          <p:nvPr/>
        </p:nvSpPr>
        <p:spPr>
          <a:xfrm>
            <a:off x="544286" y="1458685"/>
            <a:ext cx="5551714" cy="39406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atin typeface="FreightMacro Pro Medium" panose="02000603040000020004" pitchFamily="50" charset="0"/>
              </a:rPr>
              <a:t>“So when Western planned to buy them out, they first heard rumors that they were going to take the graves and just plow over them. They went back and talked to them and said </a:t>
            </a:r>
            <a:r>
              <a:rPr lang="en-US" b="1">
                <a:solidFill>
                  <a:srgbClr val="C00000"/>
                </a:solidFill>
                <a:latin typeface="FreightMacro Pro Medium" panose="02000603040000020004" pitchFamily="50" charset="0"/>
              </a:rPr>
              <a:t>‘No we aren't going to do that.’ ”</a:t>
            </a:r>
          </a:p>
          <a:p>
            <a:pPr marL="0" indent="0">
              <a:buNone/>
            </a:pPr>
            <a:r>
              <a:rPr lang="en-US">
                <a:latin typeface="FreightMacro Pro Medium" panose="02000603040000020004" pitchFamily="50" charset="0"/>
              </a:rPr>
              <a:t>- Interview with Victoria McDonald, November 12, 2004.</a:t>
            </a:r>
          </a:p>
        </p:txBody>
      </p:sp>
    </p:spTree>
    <p:extLst>
      <p:ext uri="{BB962C8B-B14F-4D97-AF65-F5344CB8AC3E}">
        <p14:creationId xmlns:p14="http://schemas.microsoft.com/office/powerpoint/2010/main" val="2134105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D6ECD-9E7F-A6DD-3530-CDC015F5C31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8BCA37-127C-C008-636F-8489B64148D1}"/>
              </a:ext>
            </a:extLst>
          </p:cNvPr>
          <p:cNvSpPr>
            <a:spLocks noGrp="1"/>
          </p:cNvSpPr>
          <p:nvPr>
            <p:ph sz="half" idx="1"/>
          </p:nvPr>
        </p:nvSpPr>
        <p:spPr>
          <a:xfrm>
            <a:off x="740228" y="1253331"/>
            <a:ext cx="5181600" cy="4351338"/>
          </a:xfrm>
        </p:spPr>
        <p:txBody>
          <a:bodyPr>
            <a:normAutofit lnSpcReduction="10000"/>
          </a:bodyPr>
          <a:lstStyle/>
          <a:p>
            <a:pPr marL="0" indent="0">
              <a:buNone/>
            </a:pPr>
            <a:r>
              <a:rPr lang="en-US">
                <a:latin typeface="FreightMacro Pro Medium" panose="02000603040000020004" pitchFamily="50" charset="0"/>
              </a:rPr>
              <a:t>“The contractors would be </a:t>
            </a:r>
            <a:r>
              <a:rPr lang="en-US" b="1">
                <a:solidFill>
                  <a:srgbClr val="C00000"/>
                </a:solidFill>
                <a:latin typeface="FreightMacro Pro Medium" panose="02000603040000020004" pitchFamily="50" charset="0"/>
              </a:rPr>
              <a:t>liberally paid</a:t>
            </a:r>
            <a:r>
              <a:rPr lang="en-US">
                <a:latin typeface="FreightMacro Pro Medium" panose="02000603040000020004" pitchFamily="50" charset="0"/>
              </a:rPr>
              <a:t> to assume such responsibility, which would include the taking up of all bodies and transferring them to a pre-determined locations and there re-interring them in accordance with their own chosen plans and methods.”</a:t>
            </a:r>
          </a:p>
          <a:p>
            <a:pPr marL="0" indent="0">
              <a:buNone/>
            </a:pPr>
            <a:r>
              <a:rPr lang="en-US">
                <a:latin typeface="FreightMacro Pro Medium" panose="02000603040000020004" pitchFamily="50" charset="0"/>
              </a:rPr>
              <a:t>-</a:t>
            </a:r>
            <a:r>
              <a:rPr lang="en-US" i="1">
                <a:latin typeface="FreightMacro Pro Medium" panose="02000603040000020004" pitchFamily="50" charset="0"/>
              </a:rPr>
              <a:t> The History of Western Carolina College </a:t>
            </a:r>
            <a:r>
              <a:rPr lang="en-US">
                <a:latin typeface="FreightMacro Pro Medium" panose="02000603040000020004" pitchFamily="50" charset="0"/>
              </a:rPr>
              <a:t>(1963), W. E. Bird.</a:t>
            </a:r>
          </a:p>
        </p:txBody>
      </p:sp>
      <p:sp>
        <p:nvSpPr>
          <p:cNvPr id="4" name="Content Placeholder 3">
            <a:extLst>
              <a:ext uri="{FF2B5EF4-FFF2-40B4-BE49-F238E27FC236}">
                <a16:creationId xmlns:a16="http://schemas.microsoft.com/office/drawing/2014/main" id="{2E5C5DD3-C1D9-11BF-EB1D-61021CAFBA02}"/>
              </a:ext>
            </a:extLst>
          </p:cNvPr>
          <p:cNvSpPr>
            <a:spLocks noGrp="1"/>
          </p:cNvSpPr>
          <p:nvPr>
            <p:ph sz="half" idx="2"/>
          </p:nvPr>
        </p:nvSpPr>
        <p:spPr>
          <a:xfrm>
            <a:off x="6074228" y="1253331"/>
            <a:ext cx="5181600" cy="4351338"/>
          </a:xfrm>
        </p:spPr>
        <p:txBody>
          <a:bodyPr>
            <a:normAutofit lnSpcReduction="10000"/>
          </a:bodyPr>
          <a:lstStyle/>
          <a:p>
            <a:pPr marL="0" indent="0">
              <a:buNone/>
            </a:pPr>
            <a:r>
              <a:rPr lang="en-US">
                <a:latin typeface="FreightMacro Pro Medium" panose="02000603040000020004" pitchFamily="50" charset="0"/>
              </a:rPr>
              <a:t>“</a:t>
            </a:r>
            <a:r>
              <a:rPr lang="en-US" b="1">
                <a:solidFill>
                  <a:srgbClr val="C00000"/>
                </a:solidFill>
                <a:latin typeface="FreightMacro Pro Medium" panose="02000603040000020004" pitchFamily="50" charset="0"/>
              </a:rPr>
              <a:t>They were paying ‘</a:t>
            </a:r>
            <a:r>
              <a:rPr lang="en-US" b="1" err="1">
                <a:solidFill>
                  <a:srgbClr val="C00000"/>
                </a:solidFill>
                <a:latin typeface="FreightMacro Pro Medium" panose="02000603040000020004" pitchFamily="50" charset="0"/>
              </a:rPr>
              <a:t>em</a:t>
            </a:r>
            <a:r>
              <a:rPr lang="en-US" b="1">
                <a:solidFill>
                  <a:srgbClr val="C00000"/>
                </a:solidFill>
                <a:latin typeface="FreightMacro Pro Medium" panose="02000603040000020004" pitchFamily="50" charset="0"/>
              </a:rPr>
              <a:t> a dollar a day to move these</a:t>
            </a:r>
            <a:r>
              <a:rPr lang="en-US">
                <a:latin typeface="FreightMacro Pro Medium" panose="02000603040000020004" pitchFamily="50" charset="0"/>
              </a:rPr>
              <a:t>… Anyway, somebody in the group was getting paid more than that </a:t>
            </a:r>
            <a:r>
              <a:rPr lang="en-US" b="1">
                <a:solidFill>
                  <a:srgbClr val="C00000"/>
                </a:solidFill>
                <a:latin typeface="FreightMacro Pro Medium" panose="02000603040000020004" pitchFamily="50" charset="0"/>
              </a:rPr>
              <a:t>so they had a strike</a:t>
            </a:r>
            <a:r>
              <a:rPr lang="en-US">
                <a:latin typeface="FreightMacro Pro Medium" panose="02000603040000020004" pitchFamily="50" charset="0"/>
              </a:rPr>
              <a:t>. They decided they weren't going to dig for a dollar a day… </a:t>
            </a:r>
            <a:r>
              <a:rPr lang="en-US" b="1">
                <a:solidFill>
                  <a:srgbClr val="C00000"/>
                </a:solidFill>
                <a:latin typeface="FreightMacro Pro Medium" panose="02000603040000020004" pitchFamily="50" charset="0"/>
              </a:rPr>
              <a:t>they didn't plan for anybody to support a family with it, but anyway.</a:t>
            </a:r>
            <a:r>
              <a:rPr lang="en-US">
                <a:latin typeface="FreightMacro Pro Medium" panose="02000603040000020004" pitchFamily="50" charset="0"/>
              </a:rPr>
              <a:t>”</a:t>
            </a:r>
          </a:p>
          <a:p>
            <a:pPr marL="0" indent="0">
              <a:buNone/>
            </a:pPr>
            <a:r>
              <a:rPr lang="en-US">
                <a:latin typeface="FreightMacro Pro Medium" panose="02000603040000020004" pitchFamily="50" charset="0"/>
              </a:rPr>
              <a:t>- Interview with Sibyl Blakely,  November 3</a:t>
            </a:r>
            <a:r>
              <a:rPr lang="en-US" baseline="30000">
                <a:latin typeface="FreightMacro Pro Medium" panose="02000603040000020004" pitchFamily="50" charset="0"/>
              </a:rPr>
              <a:t>rd</a:t>
            </a:r>
            <a:r>
              <a:rPr lang="en-US">
                <a:latin typeface="FreightMacro Pro Medium" panose="02000603040000020004" pitchFamily="50" charset="0"/>
              </a:rPr>
              <a:t>, 2004.</a:t>
            </a:r>
          </a:p>
          <a:p>
            <a:pPr marL="0" indent="0">
              <a:buNone/>
            </a:pPr>
            <a:endParaRPr lang="en-US"/>
          </a:p>
        </p:txBody>
      </p:sp>
    </p:spTree>
    <p:extLst>
      <p:ext uri="{BB962C8B-B14F-4D97-AF65-F5344CB8AC3E}">
        <p14:creationId xmlns:p14="http://schemas.microsoft.com/office/powerpoint/2010/main" val="2787525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41072-2F86-C358-6D66-E1C7952BCA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C8580E-59DF-5859-88E5-2EC9840D536A}"/>
              </a:ext>
            </a:extLst>
          </p:cNvPr>
          <p:cNvSpPr>
            <a:spLocks noGrp="1"/>
          </p:cNvSpPr>
          <p:nvPr>
            <p:ph idx="1"/>
          </p:nvPr>
        </p:nvSpPr>
        <p:spPr>
          <a:xfrm>
            <a:off x="838200" y="500742"/>
            <a:ext cx="10515600" cy="5377543"/>
          </a:xfrm>
        </p:spPr>
        <p:txBody>
          <a:bodyPr>
            <a:normAutofit lnSpcReduction="10000"/>
          </a:bodyPr>
          <a:lstStyle/>
          <a:p>
            <a:pPr marL="0" indent="0">
              <a:buNone/>
            </a:pPr>
            <a:r>
              <a:rPr lang="en-US">
                <a:latin typeface="FreightMacro Pro Medium" panose="02000603040000020004" pitchFamily="50" charset="0"/>
              </a:rPr>
              <a:t>Stanley Rogers: “I remember him talking about when they moved the graves… And he was talking about how he prepared him, they would put '</a:t>
            </a:r>
            <a:r>
              <a:rPr lang="en-US" err="1">
                <a:latin typeface="FreightMacro Pro Medium" panose="02000603040000020004" pitchFamily="50" charset="0"/>
              </a:rPr>
              <a:t>em</a:t>
            </a:r>
            <a:r>
              <a:rPr lang="en-US">
                <a:latin typeface="FreightMacro Pro Medium" panose="02000603040000020004" pitchFamily="50" charset="0"/>
              </a:rPr>
              <a:t> on a cooling board and they prepare the body, then they would build a coffin. Of course, they would shave them and everything, and he, he said he was the one who shaved him and got him prepared for the funeral and everything. Then he said when they moved the graves, </a:t>
            </a:r>
            <a:r>
              <a:rPr lang="en-US" b="1">
                <a:solidFill>
                  <a:srgbClr val="C00000"/>
                </a:solidFill>
                <a:latin typeface="FreightMacro Pro Medium" panose="02000603040000020004" pitchFamily="50" charset="0"/>
              </a:rPr>
              <a:t>when they opened up his coffin, he said he looked the same, but he'd grown a beard. He said then his face just </a:t>
            </a:r>
            <a:r>
              <a:rPr lang="en-US" b="1" err="1">
                <a:solidFill>
                  <a:srgbClr val="C00000"/>
                </a:solidFill>
                <a:latin typeface="FreightMacro Pro Medium" panose="02000603040000020004" pitchFamily="50" charset="0"/>
              </a:rPr>
              <a:t>kinda</a:t>
            </a:r>
            <a:r>
              <a:rPr lang="en-US" b="1">
                <a:solidFill>
                  <a:srgbClr val="C00000"/>
                </a:solidFill>
                <a:latin typeface="FreightMacro Pro Medium" panose="02000603040000020004" pitchFamily="50" charset="0"/>
              </a:rPr>
              <a:t> crumbled</a:t>
            </a:r>
            <a:r>
              <a:rPr lang="en-US">
                <a:latin typeface="FreightMacro Pro Medium" panose="02000603040000020004" pitchFamily="50" charset="0"/>
              </a:rPr>
              <a:t>, you know, but I remember him telling those stories about the moving of the graves, </a:t>
            </a:r>
            <a:r>
              <a:rPr lang="en-US" err="1">
                <a:latin typeface="FreightMacro Pro Medium" panose="02000603040000020004" pitchFamily="50" charset="0"/>
              </a:rPr>
              <a:t>ya</a:t>
            </a:r>
            <a:r>
              <a:rPr lang="en-US">
                <a:latin typeface="FreightMacro Pro Medium" panose="02000603040000020004" pitchFamily="50" charset="0"/>
              </a:rPr>
              <a:t> know.” </a:t>
            </a:r>
          </a:p>
          <a:p>
            <a:pPr marL="0" indent="0">
              <a:buNone/>
            </a:pPr>
            <a:r>
              <a:rPr lang="en-US">
                <a:latin typeface="FreightMacro Pro Medium" panose="02000603040000020004" pitchFamily="50" charset="0"/>
              </a:rPr>
              <a:t>Interviewer: “Yeah, that must have been difficult.”</a:t>
            </a:r>
          </a:p>
          <a:p>
            <a:pPr marL="0" indent="0">
              <a:buNone/>
            </a:pPr>
            <a:r>
              <a:rPr lang="en-US">
                <a:latin typeface="FreightMacro Pro Medium" panose="02000603040000020004" pitchFamily="50" charset="0"/>
              </a:rPr>
              <a:t>Stanley Rogers: “Yeah.”</a:t>
            </a:r>
          </a:p>
          <a:p>
            <a:pPr marL="0" indent="0">
              <a:buNone/>
            </a:pPr>
            <a:r>
              <a:rPr lang="en-US">
                <a:latin typeface="FreightMacro Pro Medium" panose="02000603040000020004" pitchFamily="50" charset="0"/>
              </a:rPr>
              <a:t>- Interview with Stanley Rogers, October 20, 2004.</a:t>
            </a:r>
          </a:p>
        </p:txBody>
      </p:sp>
    </p:spTree>
    <p:extLst>
      <p:ext uri="{BB962C8B-B14F-4D97-AF65-F5344CB8AC3E}">
        <p14:creationId xmlns:p14="http://schemas.microsoft.com/office/powerpoint/2010/main" val="2932402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018FF-3AD2-5D58-661F-C8E054A76E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7F7DF2-E7B4-0C24-E50B-542BD820C795}"/>
              </a:ext>
            </a:extLst>
          </p:cNvPr>
          <p:cNvSpPr>
            <a:spLocks noGrp="1"/>
          </p:cNvSpPr>
          <p:nvPr>
            <p:ph idx="1"/>
          </p:nvPr>
        </p:nvSpPr>
        <p:spPr>
          <a:xfrm>
            <a:off x="838200" y="1742451"/>
            <a:ext cx="10515600" cy="3373098"/>
          </a:xfrm>
        </p:spPr>
        <p:txBody>
          <a:bodyPr>
            <a:normAutofit lnSpcReduction="10000"/>
          </a:bodyPr>
          <a:lstStyle/>
          <a:p>
            <a:pPr marL="0" indent="0">
              <a:buNone/>
            </a:pPr>
            <a:r>
              <a:rPr lang="en-US">
                <a:latin typeface="FreightMacro Pro Medium" panose="02000603040000020004" pitchFamily="50" charset="0"/>
              </a:rPr>
              <a:t>“But I think still it's that question why- what was the real reason, you know? </a:t>
            </a:r>
            <a:r>
              <a:rPr lang="en-US" b="1">
                <a:solidFill>
                  <a:srgbClr val="C00000"/>
                </a:solidFill>
                <a:latin typeface="FreightMacro Pro Medium" panose="02000603040000020004" pitchFamily="50" charset="0"/>
              </a:rPr>
              <a:t>What was the real reason for it, for moving us</a:t>
            </a:r>
            <a:r>
              <a:rPr lang="en-US">
                <a:latin typeface="FreightMacro Pro Medium" panose="02000603040000020004" pitchFamily="50" charset="0"/>
              </a:rPr>
              <a:t>. If you notice of all the churches here we're the only one that's not you know, the Central- they call it Central Drive. </a:t>
            </a:r>
            <a:r>
              <a:rPr lang="en-US" b="1">
                <a:solidFill>
                  <a:srgbClr val="C00000"/>
                </a:solidFill>
                <a:latin typeface="FreightMacro Pro Medium" panose="02000603040000020004" pitchFamily="50" charset="0"/>
              </a:rPr>
              <a:t>All the other churches, large or small they're right there on Central Drive somewhere and here we are down here in the boonies</a:t>
            </a:r>
            <a:r>
              <a:rPr lang="en-US">
                <a:latin typeface="FreightMacro Pro Medium" panose="02000603040000020004" pitchFamily="50" charset="0"/>
              </a:rPr>
              <a:t>. But anyway I think that's it- a more or less why. What's the real reason?”</a:t>
            </a:r>
          </a:p>
          <a:p>
            <a:pPr marL="0" indent="0">
              <a:buNone/>
            </a:pPr>
            <a:r>
              <a:rPr lang="en-US">
                <a:latin typeface="FreightMacro Pro Medium" panose="02000603040000020004" pitchFamily="50" charset="0"/>
              </a:rPr>
              <a:t>- Interview with Reverend Danita Wilder, October 27, 2004.</a:t>
            </a:r>
          </a:p>
        </p:txBody>
      </p:sp>
    </p:spTree>
    <p:extLst>
      <p:ext uri="{BB962C8B-B14F-4D97-AF65-F5344CB8AC3E}">
        <p14:creationId xmlns:p14="http://schemas.microsoft.com/office/powerpoint/2010/main" val="2019430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C362F9-5100-5289-CDE4-F06DF9A249B2}"/>
              </a:ext>
            </a:extLst>
          </p:cNvPr>
          <p:cNvSpPr>
            <a:spLocks noGrp="1"/>
          </p:cNvSpPr>
          <p:nvPr>
            <p:ph idx="1"/>
          </p:nvPr>
        </p:nvSpPr>
        <p:spPr>
          <a:xfrm>
            <a:off x="838200" y="1253331"/>
            <a:ext cx="10515600" cy="4351338"/>
          </a:xfrm>
        </p:spPr>
        <p:txBody>
          <a:bodyPr/>
          <a:lstStyle/>
          <a:p>
            <a:pPr marL="0" indent="0">
              <a:buNone/>
            </a:pPr>
            <a:r>
              <a:rPr lang="en-US">
                <a:latin typeface="FreightMacro Pro Medium" panose="02000603040000020004" pitchFamily="50" charset="0"/>
              </a:rPr>
              <a:t>“[At] $3,200 we deem it an exorbitant price but in as much as the property is practically in the heart of the campus and the negroes are</a:t>
            </a:r>
            <a:r>
              <a:rPr lang="en-US" i="1">
                <a:latin typeface="FreightMacro Pro Medium" panose="02000603040000020004" pitchFamily="50" charset="0"/>
              </a:rPr>
              <a:t> </a:t>
            </a:r>
            <a:r>
              <a:rPr lang="en-US">
                <a:latin typeface="FreightMacro Pro Medium" panose="02000603040000020004" pitchFamily="50" charset="0"/>
              </a:rPr>
              <a:t>compelled to go through the campus to reach the church and in as much as </a:t>
            </a:r>
            <a:r>
              <a:rPr lang="en-US" b="1">
                <a:solidFill>
                  <a:srgbClr val="C00000"/>
                </a:solidFill>
                <a:latin typeface="FreightMacro Pro Medium" panose="02000603040000020004" pitchFamily="50" charset="0"/>
              </a:rPr>
              <a:t>it is very disagreeable to have a negro congregation going through the campus and likely to sooner or later cause trouble</a:t>
            </a:r>
            <a:r>
              <a:rPr lang="en-US">
                <a:latin typeface="FreightMacro Pro Medium" panose="02000603040000020004" pitchFamily="50" charset="0"/>
              </a:rPr>
              <a:t> we recommend that the Board of Trustees purchase this property even though the price is high.”</a:t>
            </a:r>
          </a:p>
          <a:p>
            <a:pPr marL="0" indent="0">
              <a:buNone/>
            </a:pPr>
            <a:r>
              <a:rPr lang="en-US">
                <a:latin typeface="FreightMacro Pro Medium" panose="02000603040000020004" pitchFamily="50" charset="0"/>
              </a:rPr>
              <a:t>-Report from the state superintendent of public instruction, December 1, 1926.</a:t>
            </a:r>
          </a:p>
          <a:p>
            <a:pPr marL="0" indent="0">
              <a:buNone/>
            </a:pPr>
            <a:endParaRPr lang="en-US">
              <a:latin typeface="FreightMacro Pro Medium" panose="02000603040000020004" pitchFamily="50" charset="0"/>
            </a:endParaRPr>
          </a:p>
        </p:txBody>
      </p:sp>
    </p:spTree>
    <p:extLst>
      <p:ext uri="{BB962C8B-B14F-4D97-AF65-F5344CB8AC3E}">
        <p14:creationId xmlns:p14="http://schemas.microsoft.com/office/powerpoint/2010/main" val="3672384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uilding with many windows">
            <a:extLst>
              <a:ext uri="{FF2B5EF4-FFF2-40B4-BE49-F238E27FC236}">
                <a16:creationId xmlns:a16="http://schemas.microsoft.com/office/drawing/2014/main" id="{10336A07-183A-7CE7-34B9-4B890AA574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593" y="4289"/>
            <a:ext cx="11806813" cy="6853711"/>
          </a:xfrm>
          <a:prstGeom prst="rect">
            <a:avLst/>
          </a:prstGeom>
        </p:spPr>
      </p:pic>
    </p:spTree>
    <p:extLst>
      <p:ext uri="{BB962C8B-B14F-4D97-AF65-F5344CB8AC3E}">
        <p14:creationId xmlns:p14="http://schemas.microsoft.com/office/powerpoint/2010/main" val="1786374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B46FD1-FD95-29DC-9D85-CA285A7FFFB5}"/>
              </a:ext>
            </a:extLst>
          </p:cNvPr>
          <p:cNvPicPr>
            <a:picLocks noChangeAspect="1"/>
          </p:cNvPicPr>
          <p:nvPr/>
        </p:nvPicPr>
        <p:blipFill>
          <a:blip r:embed="rId3">
            <a:extLst>
              <a:ext uri="{28A0092B-C50C-407E-A947-70E740481C1C}">
                <a14:useLocalDpi xmlns:a14="http://schemas.microsoft.com/office/drawing/2010/main" val="0"/>
              </a:ext>
            </a:extLst>
          </a:blip>
          <a:srcRect t="4311" b="53502"/>
          <a:stretch>
            <a:fillRect/>
          </a:stretch>
        </p:blipFill>
        <p:spPr>
          <a:xfrm>
            <a:off x="20" y="10"/>
            <a:ext cx="12191980" cy="6857990"/>
          </a:xfrm>
          <a:prstGeom prst="rect">
            <a:avLst/>
          </a:prstGeom>
        </p:spPr>
      </p:pic>
      <p:sp>
        <p:nvSpPr>
          <p:cNvPr id="15" name="Freeform: Shape 14">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a:extLst>
              <a:ext uri="{FF2B5EF4-FFF2-40B4-BE49-F238E27FC236}">
                <a16:creationId xmlns:a16="http://schemas.microsoft.com/office/drawing/2014/main" id="{72F9AE88-C96E-5425-2B36-6C184D315490}"/>
              </a:ext>
            </a:extLst>
          </p:cNvPr>
          <p:cNvPicPr>
            <a:picLocks noChangeAspect="1"/>
          </p:cNvPicPr>
          <p:nvPr/>
        </p:nvPicPr>
        <p:blipFill>
          <a:blip r:embed="rId4">
            <a:extLst>
              <a:ext uri="{28A0092B-C50C-407E-A947-70E740481C1C}">
                <a14:useLocalDpi xmlns:a14="http://schemas.microsoft.com/office/drawing/2010/main" val="0"/>
              </a:ext>
            </a:extLst>
          </a:blip>
          <a:srcRect t="3989" r="-1" b="2517"/>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Tree>
    <p:extLst>
      <p:ext uri="{BB962C8B-B14F-4D97-AF65-F5344CB8AC3E}">
        <p14:creationId xmlns:p14="http://schemas.microsoft.com/office/powerpoint/2010/main" val="1626588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0FBA60-A613-5459-ED4F-99254360F03F}"/>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65BE331-1CDB-C83C-7A36-9992829AE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781DD5B7-4D78-EFF0-835B-77E7C2C721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541E8E42-48BD-C5F7-61E6-297C88819BF3}"/>
              </a:ext>
            </a:extLst>
          </p:cNvPr>
          <p:cNvSpPr>
            <a:spLocks noGrp="1"/>
          </p:cNvSpPr>
          <p:nvPr>
            <p:ph type="title"/>
          </p:nvPr>
        </p:nvSpPr>
        <p:spPr>
          <a:xfrm>
            <a:off x="311034" y="429572"/>
            <a:ext cx="4772975" cy="1800526"/>
          </a:xfrm>
        </p:spPr>
        <p:txBody>
          <a:bodyPr>
            <a:normAutofit/>
          </a:bodyPr>
          <a:lstStyle/>
          <a:p>
            <a:r>
              <a:rPr lang="en-US" sz="4800">
                <a:latin typeface="FreightMacro Pro Medium"/>
                <a:cs typeface="Times New Roman"/>
              </a:rPr>
              <a:t>Hurricane Ivan</a:t>
            </a:r>
            <a:r>
              <a:rPr lang="en-US">
                <a:latin typeface="FreightMacro Pro Medium"/>
              </a:rPr>
              <a:t> </a:t>
            </a:r>
          </a:p>
        </p:txBody>
      </p:sp>
      <p:pic>
        <p:nvPicPr>
          <p:cNvPr id="3" name="Content Placeholder 2" descr="A newspaper article with text&#10;&#10;AI-generated content may be incorrect.">
            <a:extLst>
              <a:ext uri="{FF2B5EF4-FFF2-40B4-BE49-F238E27FC236}">
                <a16:creationId xmlns:a16="http://schemas.microsoft.com/office/drawing/2014/main" id="{485EDC9D-845A-DF1E-B91A-E6DFB7B73023}"/>
              </a:ext>
            </a:extLst>
          </p:cNvPr>
          <p:cNvPicPr>
            <a:picLocks noGrp="1" noChangeAspect="1"/>
          </p:cNvPicPr>
          <p:nvPr>
            <p:ph idx="1"/>
          </p:nvPr>
        </p:nvPicPr>
        <p:blipFill>
          <a:blip r:embed="rId4"/>
          <a:stretch>
            <a:fillRect/>
          </a:stretch>
        </p:blipFill>
        <p:spPr>
          <a:xfrm>
            <a:off x="832404" y="2524863"/>
            <a:ext cx="11176446" cy="3697140"/>
          </a:xfrm>
          <a:prstGeom prst="rect">
            <a:avLst/>
          </a:prstGeom>
        </p:spPr>
      </p:pic>
    </p:spTree>
    <p:extLst>
      <p:ext uri="{BB962C8B-B14F-4D97-AF65-F5344CB8AC3E}">
        <p14:creationId xmlns:p14="http://schemas.microsoft.com/office/powerpoint/2010/main" val="2264079094"/>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kull and bones on a tarp&#10;&#10;AI-generated content may be incorrect.">
            <a:extLst>
              <a:ext uri="{FF2B5EF4-FFF2-40B4-BE49-F238E27FC236}">
                <a16:creationId xmlns:a16="http://schemas.microsoft.com/office/drawing/2014/main" id="{2ECF2561-DCE2-1E15-5C32-753EC3D0786D}"/>
              </a:ext>
            </a:extLst>
          </p:cNvPr>
          <p:cNvPicPr>
            <a:picLocks noChangeAspect="1"/>
          </p:cNvPicPr>
          <p:nvPr/>
        </p:nvPicPr>
        <p:blipFill>
          <a:blip r:embed="rId4"/>
          <a:srcRect l="494" t="-1484" r="13606" b="1299"/>
          <a:stretch>
            <a:fillRect/>
          </a:stretch>
        </p:blipFill>
        <p:spPr>
          <a:xfrm>
            <a:off x="3373256" y="-63490"/>
            <a:ext cx="8825278" cy="6870649"/>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16B926-DCBD-0B7E-5F0D-757405592316}"/>
              </a:ext>
            </a:extLst>
          </p:cNvPr>
          <p:cNvSpPr>
            <a:spLocks noGrp="1"/>
          </p:cNvSpPr>
          <p:nvPr>
            <p:ph type="title"/>
          </p:nvPr>
        </p:nvSpPr>
        <p:spPr>
          <a:xfrm>
            <a:off x="342900" y="327025"/>
            <a:ext cx="4457189" cy="6103612"/>
          </a:xfrm>
        </p:spPr>
        <p:txBody>
          <a:bodyPr>
            <a:normAutofit/>
          </a:bodyPr>
          <a:lstStyle/>
          <a:p>
            <a:r>
              <a:rPr lang="en-US" sz="2800">
                <a:latin typeface="FreightMacro Pro Medium"/>
              </a:rPr>
              <a:t>Forensic anthropology starts in the 1970s. </a:t>
            </a:r>
            <a:br>
              <a:rPr lang="en-US" sz="2800">
                <a:latin typeface="FreightMacro Pro Medium"/>
              </a:rPr>
            </a:br>
            <a:br>
              <a:rPr lang="en-US" sz="2800">
                <a:latin typeface="FreightMacro Pro Medium"/>
              </a:rPr>
            </a:br>
            <a:r>
              <a:rPr lang="en-US" sz="2800">
                <a:latin typeface="FreightMacro Pro Medium"/>
              </a:rPr>
              <a:t>The forensic anthropology program began in the early 2000s</a:t>
            </a:r>
            <a:br>
              <a:rPr lang="en-US" sz="2800">
                <a:latin typeface="FreightMacro Pro Medium"/>
              </a:rPr>
            </a:br>
            <a:br>
              <a:rPr lang="en-US" sz="2800">
                <a:latin typeface="FreightMacro Pro Medium"/>
              </a:rPr>
            </a:br>
            <a:r>
              <a:rPr lang="en-US" sz="2800">
                <a:latin typeface="FreightMacro Pro Medium"/>
              </a:rPr>
              <a:t>John A. Williams hired in 2003.</a:t>
            </a:r>
            <a:br>
              <a:rPr lang="en-US" sz="2800">
                <a:latin typeface="FreightMacro Pro Medium"/>
              </a:rPr>
            </a:br>
            <a:br>
              <a:rPr lang="en-US" sz="2800">
                <a:latin typeface="FreightMacro Pro Medium"/>
              </a:rPr>
            </a:br>
            <a:r>
              <a:rPr lang="en-US" sz="2800" err="1">
                <a:latin typeface="FreightMacro Pro Medium"/>
              </a:rPr>
              <a:t>FOReST</a:t>
            </a:r>
            <a:r>
              <a:rPr lang="en-US" sz="2800">
                <a:latin typeface="FreightMacro Pro Medium"/>
              </a:rPr>
              <a:t> is the second body farm in the world, the first being in Knoxville.  </a:t>
            </a:r>
          </a:p>
        </p:txBody>
      </p:sp>
      <p:sp>
        <p:nvSpPr>
          <p:cNvPr id="3" name="TextBox 2">
            <a:extLst>
              <a:ext uri="{FF2B5EF4-FFF2-40B4-BE49-F238E27FC236}">
                <a16:creationId xmlns:a16="http://schemas.microsoft.com/office/drawing/2014/main" id="{2CEB3219-886F-C691-4E71-73EAC23E2259}"/>
              </a:ext>
            </a:extLst>
          </p:cNvPr>
          <p:cNvSpPr txBox="1"/>
          <p:nvPr/>
        </p:nvSpPr>
        <p:spPr>
          <a:xfrm>
            <a:off x="7644982" y="2036164"/>
            <a:ext cx="348521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rgbClr val="FFFFFF"/>
                </a:solidFill>
                <a:latin typeface="FreightMacro Pro Medium"/>
              </a:rPr>
              <a:t>The </a:t>
            </a:r>
            <a:r>
              <a:rPr lang="en-US" sz="4400" err="1">
                <a:solidFill>
                  <a:srgbClr val="FFFFFF"/>
                </a:solidFill>
                <a:latin typeface="FreightMacro Pro Medium"/>
              </a:rPr>
              <a:t>FOReST</a:t>
            </a:r>
            <a:endParaRPr lang="en-US" err="1"/>
          </a:p>
        </p:txBody>
      </p:sp>
    </p:spTree>
    <p:extLst>
      <p:ext uri="{BB962C8B-B14F-4D97-AF65-F5344CB8AC3E}">
        <p14:creationId xmlns:p14="http://schemas.microsoft.com/office/powerpoint/2010/main" val="405241282"/>
      </p:ext>
    </p:extLst>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7A220650-045C-2F9F-E2C8-682C4EF7E066}"/>
              </a:ext>
            </a:extLst>
          </p:cNvPr>
          <p:cNvSpPr>
            <a:spLocks noGrp="1"/>
          </p:cNvSpPr>
          <p:nvPr>
            <p:ph type="title"/>
          </p:nvPr>
        </p:nvSpPr>
        <p:spPr>
          <a:xfrm>
            <a:off x="311034" y="429572"/>
            <a:ext cx="4772975" cy="1800526"/>
          </a:xfrm>
        </p:spPr>
        <p:txBody>
          <a:bodyPr>
            <a:normAutofit/>
          </a:bodyPr>
          <a:lstStyle/>
          <a:p>
            <a:r>
              <a:rPr lang="en-US">
                <a:latin typeface="FreightMacro Pro Medium"/>
              </a:rPr>
              <a:t>A crude start for a body farm</a:t>
            </a:r>
          </a:p>
        </p:txBody>
      </p:sp>
      <p:pic>
        <p:nvPicPr>
          <p:cNvPr id="5" name="Picture 4" descr="A newspaper article with text&#10;&#10;AI-generated content may be incorrect.">
            <a:extLst>
              <a:ext uri="{FF2B5EF4-FFF2-40B4-BE49-F238E27FC236}">
                <a16:creationId xmlns:a16="http://schemas.microsoft.com/office/drawing/2014/main" id="{504A4AE7-AF4E-BD74-64F1-B2D8B6B2290C}"/>
              </a:ext>
            </a:extLst>
          </p:cNvPr>
          <p:cNvPicPr>
            <a:picLocks noChangeAspect="1"/>
          </p:cNvPicPr>
          <p:nvPr/>
        </p:nvPicPr>
        <p:blipFill>
          <a:blip r:embed="rId3"/>
          <a:srcRect l="159" t="-79" r="2385" b="6069"/>
          <a:stretch>
            <a:fillRect/>
          </a:stretch>
        </p:blipFill>
        <p:spPr>
          <a:xfrm>
            <a:off x="3048003" y="2234309"/>
            <a:ext cx="8193196" cy="4347458"/>
          </a:xfrm>
          <a:prstGeom prst="rect">
            <a:avLst/>
          </a:prstGeom>
        </p:spPr>
      </p:pic>
    </p:spTree>
    <p:extLst>
      <p:ext uri="{BB962C8B-B14F-4D97-AF65-F5344CB8AC3E}">
        <p14:creationId xmlns:p14="http://schemas.microsoft.com/office/powerpoint/2010/main" val="439199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F4A7AC-5C6B-A2F5-DB6F-29621BE96D59}"/>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CC21F6-DADA-0E5C-557E-AB2F4678C22C}"/>
              </a:ext>
            </a:extLst>
          </p:cNvPr>
          <p:cNvSpPr>
            <a:spLocks noGrp="1"/>
          </p:cNvSpPr>
          <p:nvPr>
            <p:ph type="title"/>
          </p:nvPr>
        </p:nvSpPr>
        <p:spPr>
          <a:xfrm>
            <a:off x="447890" y="1076578"/>
            <a:ext cx="2514934" cy="778377"/>
          </a:xfrm>
        </p:spPr>
        <p:txBody>
          <a:bodyPr vert="horz" lIns="91440" tIns="45720" rIns="91440" bIns="45720" rtlCol="0" anchor="ctr">
            <a:normAutofit/>
          </a:bodyPr>
          <a:lstStyle/>
          <a:p>
            <a:r>
              <a:rPr lang="en-US" sz="2800" kern="1200">
                <a:solidFill>
                  <a:schemeClr val="tx1"/>
                </a:solidFill>
                <a:latin typeface="+mj-lt"/>
                <a:ea typeface="+mj-ea"/>
                <a:cs typeface="+mj-cs"/>
              </a:rPr>
              <a:t>The FOReST</a:t>
            </a:r>
          </a:p>
        </p:txBody>
      </p:sp>
      <p:sp>
        <p:nvSpPr>
          <p:cNvPr id="32" name="Rectangle 31">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working on a dirt patch&#10;&#10;AI-generated content may be incorrect.">
            <a:extLst>
              <a:ext uri="{FF2B5EF4-FFF2-40B4-BE49-F238E27FC236}">
                <a16:creationId xmlns:a16="http://schemas.microsoft.com/office/drawing/2014/main" id="{CD1462CC-950A-22E9-819B-626AD28D1DC3}"/>
              </a:ext>
            </a:extLst>
          </p:cNvPr>
          <p:cNvPicPr>
            <a:picLocks noChangeAspect="1"/>
          </p:cNvPicPr>
          <p:nvPr/>
        </p:nvPicPr>
        <p:blipFill>
          <a:blip r:embed="rId3"/>
          <a:srcRect b="8757"/>
          <a:stretch>
            <a:fillRect/>
          </a:stretch>
        </p:blipFill>
        <p:spPr>
          <a:xfrm>
            <a:off x="20" y="2959630"/>
            <a:ext cx="6400781" cy="3898370"/>
          </a:xfrm>
          <a:prstGeom prst="rect">
            <a:avLst/>
          </a:prstGeom>
        </p:spPr>
      </p:pic>
      <p:pic>
        <p:nvPicPr>
          <p:cNvPr id="11" name="Picture 10" descr="A group of people studying skeleton&#10;&#10;AI-generated content may be incorrect.">
            <a:extLst>
              <a:ext uri="{FF2B5EF4-FFF2-40B4-BE49-F238E27FC236}">
                <a16:creationId xmlns:a16="http://schemas.microsoft.com/office/drawing/2014/main" id="{39D492F8-886D-32B8-9D36-FA3A255F7229}"/>
              </a:ext>
            </a:extLst>
          </p:cNvPr>
          <p:cNvPicPr>
            <a:picLocks noChangeAspect="1"/>
          </p:cNvPicPr>
          <p:nvPr/>
        </p:nvPicPr>
        <p:blipFill>
          <a:blip r:embed="rId4"/>
          <a:srcRect t="16647" r="-1" b="1923"/>
          <a:stretch>
            <a:fillRect/>
          </a:stretch>
        </p:blipFill>
        <p:spPr>
          <a:xfrm>
            <a:off x="6591299" y="1"/>
            <a:ext cx="5600701" cy="6857999"/>
          </a:xfrm>
          <a:prstGeom prst="rect">
            <a:avLst/>
          </a:prstGeom>
        </p:spPr>
      </p:pic>
      <p:sp>
        <p:nvSpPr>
          <p:cNvPr id="13" name="TextBox 12">
            <a:extLst>
              <a:ext uri="{FF2B5EF4-FFF2-40B4-BE49-F238E27FC236}">
                <a16:creationId xmlns:a16="http://schemas.microsoft.com/office/drawing/2014/main" id="{A0070996-D6E3-CD52-741B-92D606B25849}"/>
              </a:ext>
            </a:extLst>
          </p:cNvPr>
          <p:cNvSpPr txBox="1"/>
          <p:nvPr/>
        </p:nvSpPr>
        <p:spPr>
          <a:xfrm>
            <a:off x="3208421" y="381000"/>
            <a:ext cx="356936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222222"/>
                </a:solidFill>
                <a:latin typeface="FreightMacro Pro Medium"/>
              </a:rPr>
              <a:t>Students working with the human Skeletal Collection</a:t>
            </a:r>
            <a:endParaRPr lang="en-US" sz="2000"/>
          </a:p>
        </p:txBody>
      </p:sp>
      <p:sp>
        <p:nvSpPr>
          <p:cNvPr id="39" name="Title 1">
            <a:extLst>
              <a:ext uri="{FF2B5EF4-FFF2-40B4-BE49-F238E27FC236}">
                <a16:creationId xmlns:a16="http://schemas.microsoft.com/office/drawing/2014/main" id="{42232A40-BB44-2F22-E864-528D1741AF5A}"/>
              </a:ext>
            </a:extLst>
          </p:cNvPr>
          <p:cNvSpPr txBox="1">
            <a:spLocks/>
          </p:cNvSpPr>
          <p:nvPr/>
        </p:nvSpPr>
        <p:spPr>
          <a:xfrm>
            <a:off x="34758" y="2182433"/>
            <a:ext cx="6017460" cy="7783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u="sng"/>
              <a:t>F</a:t>
            </a:r>
            <a:r>
              <a:rPr lang="en-US" sz="2800"/>
              <a:t>orensic </a:t>
            </a:r>
            <a:r>
              <a:rPr lang="en-US" sz="2800" b="1" u="sng"/>
              <a:t>O</a:t>
            </a:r>
            <a:r>
              <a:rPr lang="en-US" sz="2800"/>
              <a:t>steology </a:t>
            </a:r>
            <a:r>
              <a:rPr lang="en-US" sz="2800" b="1" u="sng"/>
              <a:t>Re</a:t>
            </a:r>
            <a:r>
              <a:rPr lang="en-US" sz="2800"/>
              <a:t>search </a:t>
            </a:r>
            <a:r>
              <a:rPr lang="en-US" sz="2800" b="1" u="sng"/>
              <a:t>St</a:t>
            </a:r>
            <a:r>
              <a:rPr lang="en-US" sz="2800"/>
              <a:t>ation</a:t>
            </a:r>
          </a:p>
        </p:txBody>
      </p:sp>
    </p:spTree>
    <p:extLst>
      <p:ext uri="{BB962C8B-B14F-4D97-AF65-F5344CB8AC3E}">
        <p14:creationId xmlns:p14="http://schemas.microsoft.com/office/powerpoint/2010/main" val="724421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JA</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skeleton&#10;&#10;AI-generated content may be incorrect.">
            <a:extLst>
              <a:ext uri="{FF2B5EF4-FFF2-40B4-BE49-F238E27FC236}">
                <a16:creationId xmlns:a16="http://schemas.microsoft.com/office/drawing/2014/main" id="{57777B41-86A0-57C3-B44C-9D8EE289B17A}"/>
              </a:ext>
            </a:extLst>
          </p:cNvPr>
          <p:cNvPicPr>
            <a:picLocks noChangeAspect="1"/>
          </p:cNvPicPr>
          <p:nvPr/>
        </p:nvPicPr>
        <p:blipFill>
          <a:blip r:embed="rId3"/>
          <a:srcRect l="15242" r="18057"/>
          <a:stretch>
            <a:fillRect/>
          </a:stretch>
        </p:blipFill>
        <p:spPr>
          <a:xfrm>
            <a:off x="793"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Content Placeholder 2">
            <a:extLst>
              <a:ext uri="{FF2B5EF4-FFF2-40B4-BE49-F238E27FC236}">
                <a16:creationId xmlns:a16="http://schemas.microsoft.com/office/drawing/2014/main" id="{E280CE00-5D8B-70B6-AC10-057622B241AF}"/>
              </a:ext>
            </a:extLst>
          </p:cNvPr>
          <p:cNvSpPr>
            <a:spLocks noGrp="1"/>
          </p:cNvSpPr>
          <p:nvPr>
            <p:ph idx="1"/>
          </p:nvPr>
        </p:nvSpPr>
        <p:spPr>
          <a:xfrm>
            <a:off x="7075253" y="225699"/>
            <a:ext cx="4671378" cy="6632389"/>
          </a:xfrm>
        </p:spPr>
        <p:txBody>
          <a:bodyPr vert="horz" lIns="91440" tIns="45720" rIns="91440" bIns="45720" rtlCol="0" anchor="t">
            <a:noAutofit/>
          </a:bodyPr>
          <a:lstStyle/>
          <a:p>
            <a:pPr marL="0" indent="0">
              <a:buNone/>
            </a:pPr>
            <a:endParaRPr lang="en-US" sz="1400">
              <a:latin typeface="FreightMacro Pro Medium"/>
            </a:endParaRPr>
          </a:p>
          <a:p>
            <a:pPr marL="0" indent="0">
              <a:buNone/>
            </a:pPr>
            <a:r>
              <a:rPr lang="en-US" sz="1800">
                <a:latin typeface="FreightMacro Pro Medium"/>
              </a:rPr>
              <a:t>JAW</a:t>
            </a:r>
          </a:p>
          <a:p>
            <a:pPr marL="0" indent="0">
              <a:buNone/>
            </a:pPr>
            <a:r>
              <a:rPr lang="en-US" sz="1800">
                <a:latin typeface="FreightMacro Pro Medium"/>
              </a:rPr>
              <a:t>John A. Williams </a:t>
            </a:r>
            <a:r>
              <a:rPr lang="en-US" sz="1800">
                <a:solidFill>
                  <a:srgbClr val="222222"/>
                </a:solidFill>
                <a:latin typeface="FreightMacro Pro Medium"/>
                <a:ea typeface="+mn-lt"/>
                <a:cs typeface="+mn-lt"/>
              </a:rPr>
              <a:t>Documented Human Skeletal Collection</a:t>
            </a:r>
          </a:p>
          <a:p>
            <a:pPr marL="0" indent="0">
              <a:buNone/>
            </a:pPr>
            <a:r>
              <a:rPr lang="en-US" sz="1800">
                <a:latin typeface="FreightMacro Pro Medium"/>
              </a:rPr>
              <a:t>Once the bodies have decomposed, they are "recovered" and brought to JAW for further study and research. </a:t>
            </a:r>
          </a:p>
          <a:p>
            <a:r>
              <a:rPr lang="en-US" sz="1800">
                <a:latin typeface="FreightMacro Pro Medium"/>
              </a:rPr>
              <a:t>Here the families are able to visit with the deceased</a:t>
            </a:r>
          </a:p>
          <a:p>
            <a:r>
              <a:rPr lang="en-US" sz="1800">
                <a:latin typeface="FreightMacro Pro Medium"/>
              </a:rPr>
              <a:t>External and internal researchers are welcome</a:t>
            </a:r>
          </a:p>
          <a:p>
            <a:endParaRPr lang="en-US" sz="1800">
              <a:solidFill>
                <a:srgbClr val="000000"/>
              </a:solidFill>
              <a:latin typeface="FreightMacro Pro Medium"/>
            </a:endParaRPr>
          </a:p>
          <a:p>
            <a:endParaRPr lang="en-US" sz="1800">
              <a:solidFill>
                <a:srgbClr val="000000"/>
              </a:solidFill>
              <a:latin typeface="FreightMacro Pro Medium"/>
            </a:endParaRPr>
          </a:p>
          <a:p>
            <a:pPr marL="0" indent="0" algn="ctr">
              <a:buNone/>
            </a:pPr>
            <a:r>
              <a:rPr lang="en-US" sz="1800">
                <a:solidFill>
                  <a:srgbClr val="FF0000"/>
                </a:solidFill>
                <a:latin typeface="FreightMacro Pro Medium"/>
              </a:rPr>
              <a:t>"As curators, stakeholders, and beneficiaries of the deceased, we must treat them, their next of kin, and their communities with reverence. As fellow humans, we must respect the wishes of the deceased, as well as those of their descendants."</a:t>
            </a:r>
          </a:p>
          <a:p>
            <a:endParaRPr lang="en-US" sz="1600">
              <a:latin typeface="FreightMacro Pro Medium"/>
            </a:endParaRPr>
          </a:p>
          <a:p>
            <a:endParaRPr lang="en-US" sz="1400">
              <a:latin typeface="FreightMacro Pro Medium"/>
            </a:endParaRPr>
          </a:p>
          <a:p>
            <a:endParaRPr lang="en-US" sz="1400">
              <a:latin typeface="FreightMacro Pro Medium"/>
            </a:endParaRPr>
          </a:p>
          <a:p>
            <a:endParaRPr lang="en-US" sz="1400">
              <a:latin typeface="FreightMacro Pro Medium"/>
            </a:endParaRPr>
          </a:p>
          <a:p>
            <a:endParaRPr lang="en-US" sz="1400">
              <a:latin typeface="FreightMacro Pro Medium"/>
            </a:endParaRPr>
          </a:p>
          <a:p>
            <a:endParaRPr lang="en-US" sz="1400">
              <a:latin typeface="FreightMacro Pro Medium"/>
            </a:endParaRPr>
          </a:p>
          <a:p>
            <a:endParaRPr lang="en-US" sz="1400">
              <a:latin typeface="FreightMacro Pro Medium"/>
            </a:endParaRPr>
          </a:p>
          <a:p>
            <a:endParaRPr lang="en-US" sz="1400">
              <a:latin typeface="FreightMacro Pro Medium"/>
            </a:endParaRPr>
          </a:p>
          <a:p>
            <a:endParaRPr lang="en-US" sz="1400">
              <a:latin typeface="FreightMacro Pro Medium"/>
            </a:endParaRPr>
          </a:p>
          <a:p>
            <a:endParaRPr lang="en-US" sz="1400">
              <a:latin typeface="FreightMacro Pro Medium"/>
            </a:endParaRPr>
          </a:p>
        </p:txBody>
      </p:sp>
    </p:spTree>
    <p:extLst>
      <p:ext uri="{BB962C8B-B14F-4D97-AF65-F5344CB8AC3E}">
        <p14:creationId xmlns:p14="http://schemas.microsoft.com/office/powerpoint/2010/main" val="596737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1B8783-107D-1ABE-A2A1-B3BFFC84D76E}"/>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standing in a cage&#10;&#10;AI-generated content may be incorrect.">
            <a:extLst>
              <a:ext uri="{FF2B5EF4-FFF2-40B4-BE49-F238E27FC236}">
                <a16:creationId xmlns:a16="http://schemas.microsoft.com/office/drawing/2014/main" id="{770A52FA-0089-422B-4F3E-35F8ED20ADE6}"/>
              </a:ext>
            </a:extLst>
          </p:cNvPr>
          <p:cNvPicPr>
            <a:picLocks noChangeAspect="1"/>
          </p:cNvPicPr>
          <p:nvPr/>
        </p:nvPicPr>
        <p:blipFill>
          <a:blip r:embed="rId4">
            <a:extLst>
              <a:ext uri="{BEBA8EAE-BF5A-486C-A8C5-ECC9F3942E4B}">
                <a14:imgProps xmlns:a14="http://schemas.microsoft.com/office/drawing/2010/main">
                  <a14:imgLayer r:embed="rId5">
                    <a14:imgEffect>
                      <a14:saturation sat="69000"/>
                    </a14:imgEffect>
                  </a14:imgLayer>
                </a14:imgProps>
              </a:ext>
            </a:extLst>
          </a:blip>
          <a:srcRect l="3118" r="3118"/>
          <a:stretch>
            <a:fillRect/>
          </a:stretch>
        </p:blipFill>
        <p:spPr>
          <a:xfrm>
            <a:off x="2522356" y="10"/>
            <a:ext cx="9669642" cy="6857990"/>
          </a:xfrm>
          <a:prstGeom prst="rect">
            <a:avLst/>
          </a:prstGeom>
        </p:spPr>
      </p:pic>
      <p:sp>
        <p:nvSpPr>
          <p:cNvPr id="40" name="Rectangle 3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descr="A close-up of a newspaper article&#10;&#10;AI-generated content may be incorrect.">
            <a:extLst>
              <a:ext uri="{FF2B5EF4-FFF2-40B4-BE49-F238E27FC236}">
                <a16:creationId xmlns:a16="http://schemas.microsoft.com/office/drawing/2014/main" id="{02A5A56E-2728-4EE1-67CC-07FDA1A11128}"/>
              </a:ext>
            </a:extLst>
          </p:cNvPr>
          <p:cNvPicPr>
            <a:picLocks noGrp="1" noChangeAspect="1"/>
          </p:cNvPicPr>
          <p:nvPr>
            <p:ph idx="1"/>
          </p:nvPr>
        </p:nvPicPr>
        <p:blipFill>
          <a:blip r:embed="rId6"/>
          <a:stretch>
            <a:fillRect/>
          </a:stretch>
        </p:blipFill>
        <p:spPr>
          <a:xfrm>
            <a:off x="2441349" y="4759341"/>
            <a:ext cx="9121575" cy="1734915"/>
          </a:xfrm>
          <a:prstGeom prst="rect">
            <a:avLst/>
          </a:prstGeom>
        </p:spPr>
      </p:pic>
      <p:sp>
        <p:nvSpPr>
          <p:cNvPr id="2" name="TextBox 1">
            <a:extLst>
              <a:ext uri="{FF2B5EF4-FFF2-40B4-BE49-F238E27FC236}">
                <a16:creationId xmlns:a16="http://schemas.microsoft.com/office/drawing/2014/main" id="{3594721E-95F1-8CBE-5BDA-D990E5DA3438}"/>
              </a:ext>
            </a:extLst>
          </p:cNvPr>
          <p:cNvSpPr txBox="1"/>
          <p:nvPr/>
        </p:nvSpPr>
        <p:spPr>
          <a:xfrm>
            <a:off x="239933" y="426296"/>
            <a:ext cx="4640432" cy="4300201"/>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Autofit/>
          </a:bodyPr>
          <a:lstStyle/>
          <a:p>
            <a:pPr>
              <a:lnSpc>
                <a:spcPct val="90000"/>
              </a:lnSpc>
              <a:spcAft>
                <a:spcPts val="600"/>
              </a:spcAft>
            </a:pPr>
            <a:r>
              <a:rPr lang="en-US" sz="2400">
                <a:solidFill>
                  <a:srgbClr val="FF0000"/>
                </a:solidFill>
              </a:rPr>
              <a:t>"I write to make you, a university neighbor and friend, aware that the university will soon begin developing a small forensic research facility near the center of the Millennial Campus. Covering no more than one-tenth of an acre, the facility will be shielded with vegetation and probably will not be visible from a distance of more than more than 50 yards."</a:t>
            </a:r>
            <a:endParaRPr lang="en-US" sz="2400"/>
          </a:p>
        </p:txBody>
      </p:sp>
    </p:spTree>
    <p:extLst>
      <p:ext uri="{BB962C8B-B14F-4D97-AF65-F5344CB8AC3E}">
        <p14:creationId xmlns:p14="http://schemas.microsoft.com/office/powerpoint/2010/main" val="2943872066"/>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343D85-A746-28F8-73EE-2DEF6538F3BB}"/>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standing in a cage&#10;&#10;AI-generated content may be incorrect.">
            <a:extLst>
              <a:ext uri="{FF2B5EF4-FFF2-40B4-BE49-F238E27FC236}">
                <a16:creationId xmlns:a16="http://schemas.microsoft.com/office/drawing/2014/main" id="{D80064FD-3856-7341-8471-C087808A90D1}"/>
              </a:ext>
            </a:extLst>
          </p:cNvPr>
          <p:cNvPicPr>
            <a:picLocks noChangeAspect="1"/>
          </p:cNvPicPr>
          <p:nvPr/>
        </p:nvPicPr>
        <p:blipFill>
          <a:blip r:embed="rId4">
            <a:extLst>
              <a:ext uri="{BEBA8EAE-BF5A-486C-A8C5-ECC9F3942E4B}">
                <a14:imgProps xmlns:a14="http://schemas.microsoft.com/office/drawing/2010/main">
                  <a14:imgLayer r:embed="rId5">
                    <a14:imgEffect>
                      <a14:saturation sat="69000"/>
                    </a14:imgEffect>
                  </a14:imgLayer>
                </a14:imgProps>
              </a:ext>
            </a:extLst>
          </a:blip>
          <a:srcRect l="3118" r="3118"/>
          <a:stretch>
            <a:fillRect/>
          </a:stretch>
        </p:blipFill>
        <p:spPr>
          <a:xfrm>
            <a:off x="2522356" y="10"/>
            <a:ext cx="9669642" cy="6857990"/>
          </a:xfrm>
          <a:prstGeom prst="rect">
            <a:avLst/>
          </a:prstGeom>
        </p:spPr>
      </p:pic>
      <p:sp>
        <p:nvSpPr>
          <p:cNvPr id="40" name="Rectangle 3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6B96E6-D3DF-C7F8-9EAC-CAD6B7057C13}"/>
              </a:ext>
            </a:extLst>
          </p:cNvPr>
          <p:cNvSpPr>
            <a:spLocks noGrp="1"/>
          </p:cNvSpPr>
          <p:nvPr>
            <p:ph idx="1"/>
          </p:nvPr>
        </p:nvSpPr>
        <p:spPr>
          <a:xfrm>
            <a:off x="463885" y="549254"/>
            <a:ext cx="3969241" cy="4986024"/>
          </a:xfrm>
        </p:spPr>
        <p:txBody>
          <a:bodyPr vert="horz" lIns="91440" tIns="45720" rIns="91440" bIns="45720" rtlCol="0" anchor="t">
            <a:normAutofit/>
          </a:bodyPr>
          <a:lstStyle/>
          <a:p>
            <a:pPr marL="0" indent="0">
              <a:buNone/>
            </a:pPr>
            <a:r>
              <a:rPr lang="en-US" sz="2400">
                <a:latin typeface="FreightMacro Pro Medium"/>
              </a:rPr>
              <a:t>Benefits to the Community </a:t>
            </a:r>
          </a:p>
          <a:p>
            <a:r>
              <a:rPr lang="en-US" sz="2400">
                <a:latin typeface="FreightMacro Pro Medium"/>
              </a:rPr>
              <a:t>Cadaver Dog Training</a:t>
            </a:r>
            <a:endParaRPr lang="en-US">
              <a:latin typeface="FreightMacro Pro Medium"/>
            </a:endParaRPr>
          </a:p>
          <a:p>
            <a:r>
              <a:rPr lang="en-US" sz="2400">
                <a:latin typeface="FreightMacro Pro Medium"/>
              </a:rPr>
              <a:t>Fire Scene Investigation</a:t>
            </a:r>
          </a:p>
          <a:p>
            <a:r>
              <a:rPr lang="en-US" sz="2400">
                <a:latin typeface="FreightMacro Pro Medium"/>
              </a:rPr>
              <a:t>Bone recovery</a:t>
            </a:r>
          </a:p>
          <a:p>
            <a:r>
              <a:rPr lang="en-US" sz="2400">
                <a:latin typeface="FreightMacro Pro Medium"/>
              </a:rPr>
              <a:t>Hands-on experience for students</a:t>
            </a:r>
          </a:p>
          <a:p>
            <a:r>
              <a:rPr lang="en-US" sz="2400">
                <a:latin typeface="FreightMacro Pro Medium"/>
                <a:ea typeface="+mn-lt"/>
                <a:cs typeface="+mn-lt"/>
              </a:rPr>
              <a:t>Green Burial and Death Positive</a:t>
            </a:r>
          </a:p>
          <a:p>
            <a:r>
              <a:rPr lang="en-US" sz="2400">
                <a:latin typeface="FreightMacro Pro Medium"/>
              </a:rPr>
              <a:t>Cost-effective alternative</a:t>
            </a:r>
          </a:p>
          <a:p>
            <a:endParaRPr lang="en-US" sz="2400">
              <a:latin typeface="FreightMacro Pro Medium"/>
            </a:endParaRPr>
          </a:p>
          <a:p>
            <a:endParaRPr lang="en-US" sz="2400">
              <a:latin typeface="FreightMacro Pro Medium"/>
            </a:endParaRPr>
          </a:p>
          <a:p>
            <a:endParaRPr lang="en-US" sz="2000">
              <a:latin typeface="FreightMacro Pro Medium"/>
            </a:endParaRPr>
          </a:p>
        </p:txBody>
      </p:sp>
      <p:sp>
        <p:nvSpPr>
          <p:cNvPr id="2" name="TextBox 1">
            <a:extLst>
              <a:ext uri="{FF2B5EF4-FFF2-40B4-BE49-F238E27FC236}">
                <a16:creationId xmlns:a16="http://schemas.microsoft.com/office/drawing/2014/main" id="{E4638A32-D0D7-0FA7-936D-5066986AA37E}"/>
              </a:ext>
            </a:extLst>
          </p:cNvPr>
          <p:cNvSpPr txBox="1"/>
          <p:nvPr/>
        </p:nvSpPr>
        <p:spPr>
          <a:xfrm>
            <a:off x="462643" y="5293179"/>
            <a:ext cx="6096000"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aseline="0">
                <a:latin typeface="FreightMacro Pro Medium"/>
              </a:rPr>
              <a:t>The unofficial motto of WCU's Forensic Anthropology Facilities is: "</a:t>
            </a:r>
            <a:r>
              <a:rPr lang="en-US" sz="2000" baseline="0">
                <a:solidFill>
                  <a:srgbClr val="FF0000"/>
                </a:solidFill>
                <a:latin typeface="FreightMacro Pro Medium"/>
              </a:rPr>
              <a:t>the living serve the dead and the dead serve the living</a:t>
            </a:r>
            <a:r>
              <a:rPr lang="en-US" sz="2000" baseline="0">
                <a:latin typeface="FreightMacro Pro Medium"/>
              </a:rPr>
              <a:t>."</a:t>
            </a:r>
            <a:r>
              <a:rPr sz="2000">
                <a:latin typeface="FreightMacro Pro Medium"/>
                <a:ea typeface="FreightMacro Pro Medium"/>
                <a:cs typeface="FreightMacro Pro Medium"/>
              </a:rPr>
              <a:t>​</a:t>
            </a:r>
            <a:endParaRPr lang="en-US"/>
          </a:p>
          <a:p>
            <a:pPr algn="ctr"/>
            <a:endParaRPr lang="en-US"/>
          </a:p>
        </p:txBody>
      </p:sp>
    </p:spTree>
    <p:extLst>
      <p:ext uri="{BB962C8B-B14F-4D97-AF65-F5344CB8AC3E}">
        <p14:creationId xmlns:p14="http://schemas.microsoft.com/office/powerpoint/2010/main" val="3767391557"/>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DA172-D33A-1635-6391-A958C31F0AC7}"/>
            </a:ext>
          </a:extLst>
        </p:cNvPr>
        <p:cNvGrpSpPr/>
        <p:nvPr/>
      </p:nvGrpSpPr>
      <p:grpSpPr>
        <a:xfrm>
          <a:off x="0" y="0"/>
          <a:ext cx="0" cy="0"/>
          <a:chOff x="0" y="0"/>
          <a:chExt cx="0" cy="0"/>
        </a:xfrm>
      </p:grpSpPr>
      <p:pic>
        <p:nvPicPr>
          <p:cNvPr id="4" name="Picture 3" descr="A farm in the mountains">
            <a:extLst>
              <a:ext uri="{FF2B5EF4-FFF2-40B4-BE49-F238E27FC236}">
                <a16:creationId xmlns:a16="http://schemas.microsoft.com/office/drawing/2014/main" id="{7CC91DFB-4B28-4437-48C3-BACED4942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320" y="0"/>
            <a:ext cx="8601359" cy="6858000"/>
          </a:xfrm>
          <a:prstGeom prst="rect">
            <a:avLst/>
          </a:prstGeom>
        </p:spPr>
      </p:pic>
      <p:sp>
        <p:nvSpPr>
          <p:cNvPr id="2" name="Title 1">
            <a:extLst>
              <a:ext uri="{FF2B5EF4-FFF2-40B4-BE49-F238E27FC236}">
                <a16:creationId xmlns:a16="http://schemas.microsoft.com/office/drawing/2014/main" id="{2539BB4B-A581-6FE8-54CE-FC0AD446D95C}"/>
              </a:ext>
            </a:extLst>
          </p:cNvPr>
          <p:cNvSpPr>
            <a:spLocks noGrp="1"/>
          </p:cNvSpPr>
          <p:nvPr>
            <p:ph type="title"/>
          </p:nvPr>
        </p:nvSpPr>
        <p:spPr>
          <a:xfrm>
            <a:off x="3386294" y="3429000"/>
            <a:ext cx="5105615" cy="1818342"/>
          </a:xfrm>
        </p:spPr>
        <p:txBody>
          <a:bodyPr>
            <a:normAutofit/>
          </a:bodyPr>
          <a:lstStyle/>
          <a:p>
            <a:pPr algn="ctr"/>
            <a:r>
              <a:rPr lang="en-US">
                <a:solidFill>
                  <a:schemeClr val="bg1"/>
                </a:solidFill>
                <a:latin typeface="FreightMacro Pro Medium" panose="02000603040000020004" pitchFamily="50" charset="0"/>
              </a:rPr>
              <a:t>But What About The Cherokee Remains?</a:t>
            </a:r>
          </a:p>
        </p:txBody>
      </p:sp>
    </p:spTree>
    <p:extLst>
      <p:ext uri="{BB962C8B-B14F-4D97-AF65-F5344CB8AC3E}">
        <p14:creationId xmlns:p14="http://schemas.microsoft.com/office/powerpoint/2010/main" val="306149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in a park&#10;&#10;AI-generated content may be incorrect.">
            <a:extLst>
              <a:ext uri="{FF2B5EF4-FFF2-40B4-BE49-F238E27FC236}">
                <a16:creationId xmlns:a16="http://schemas.microsoft.com/office/drawing/2014/main" id="{9383E6E2-FB0A-6BE4-1C7D-03FA23E54215}"/>
              </a:ext>
            </a:extLst>
          </p:cNvPr>
          <p:cNvPicPr>
            <a:picLocks noChangeAspect="1"/>
          </p:cNvPicPr>
          <p:nvPr/>
        </p:nvPicPr>
        <p:blipFill>
          <a:blip r:embed="rId3">
            <a:extLst>
              <a:ext uri="{28A0092B-C50C-407E-A947-70E740481C1C}">
                <a14:useLocalDpi xmlns:a14="http://schemas.microsoft.com/office/drawing/2010/main" val="0"/>
              </a:ext>
            </a:extLst>
          </a:blip>
          <a:srcRect t="5120"/>
          <a:stretch>
            <a:fillRect/>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26D6195-2FCA-52DF-3CC9-A3C8A00717E2}"/>
              </a:ext>
            </a:extLst>
          </p:cNvPr>
          <p:cNvSpPr>
            <a:spLocks noGrp="1"/>
          </p:cNvSpPr>
          <p:nvPr>
            <p:ph idx="1"/>
          </p:nvPr>
        </p:nvSpPr>
        <p:spPr>
          <a:xfrm>
            <a:off x="8686800" y="1328738"/>
            <a:ext cx="3200400" cy="4029075"/>
          </a:xfrm>
        </p:spPr>
        <p:txBody>
          <a:bodyPr>
            <a:normAutofit fontScale="77500" lnSpcReduction="20000"/>
          </a:bodyPr>
          <a:lstStyle/>
          <a:p>
            <a:pPr marL="742950" indent="-742950" algn="ctr">
              <a:buFont typeface="+mj-lt"/>
              <a:buAutoNum type="arabicPeriod"/>
            </a:pPr>
            <a:r>
              <a:rPr lang="en-US" sz="4000">
                <a:latin typeface="FreightMacro Pro Medium" panose="02000603040000020004" pitchFamily="50" charset="0"/>
              </a:rPr>
              <a:t>Recognition when appropriate</a:t>
            </a:r>
          </a:p>
          <a:p>
            <a:pPr marL="742950" indent="-742950" algn="ctr">
              <a:buFont typeface="+mj-lt"/>
              <a:buAutoNum type="arabicPeriod"/>
            </a:pPr>
            <a:endParaRPr lang="en-US" sz="4000">
              <a:latin typeface="FreightMacro Pro Medium" panose="02000603040000020004" pitchFamily="50" charset="0"/>
            </a:endParaRPr>
          </a:p>
          <a:p>
            <a:pPr marL="742950" indent="-742950" algn="ctr">
              <a:buFont typeface="+mj-lt"/>
              <a:buAutoNum type="arabicPeriod"/>
            </a:pPr>
            <a:r>
              <a:rPr lang="en-US" sz="4000">
                <a:latin typeface="FreightMacro Pro Medium" panose="02000603040000020004" pitchFamily="50" charset="0"/>
              </a:rPr>
              <a:t>Privacy when appropriate</a:t>
            </a:r>
          </a:p>
          <a:p>
            <a:pPr marL="742950" indent="-742950" algn="ctr">
              <a:buFont typeface="+mj-lt"/>
              <a:buAutoNum type="arabicPeriod"/>
            </a:pPr>
            <a:endParaRPr lang="en-US" sz="4000">
              <a:latin typeface="FreightMacro Pro Medium" panose="02000603040000020004" pitchFamily="50" charset="0"/>
            </a:endParaRPr>
          </a:p>
          <a:p>
            <a:pPr marL="742950" indent="-742950" algn="ctr">
              <a:buFont typeface="+mj-lt"/>
              <a:buAutoNum type="arabicPeriod"/>
            </a:pPr>
            <a:r>
              <a:rPr lang="en-US" sz="4000">
                <a:latin typeface="FreightMacro Pro Medium" panose="02000603040000020004" pitchFamily="50" charset="0"/>
              </a:rPr>
              <a:t>Respect always</a:t>
            </a:r>
          </a:p>
        </p:txBody>
      </p:sp>
    </p:spTree>
    <p:extLst>
      <p:ext uri="{BB962C8B-B14F-4D97-AF65-F5344CB8AC3E}">
        <p14:creationId xmlns:p14="http://schemas.microsoft.com/office/powerpoint/2010/main" val="8233444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large field with buildings in the distance">
            <a:extLst>
              <a:ext uri="{FF2B5EF4-FFF2-40B4-BE49-F238E27FC236}">
                <a16:creationId xmlns:a16="http://schemas.microsoft.com/office/drawing/2014/main" id="{B7C53B85-E78E-7948-4B22-BFA554F1E8F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b="4679"/>
          <a:stretch>
            <a:fillRect/>
          </a:stretch>
        </p:blipFill>
        <p:spPr>
          <a:xfrm>
            <a:off x="20" y="1282"/>
            <a:ext cx="12191980" cy="6856718"/>
          </a:xfrm>
          <a:prstGeom prst="rect">
            <a:avLst/>
          </a:prstGeom>
        </p:spPr>
      </p:pic>
      <p:pic>
        <p:nvPicPr>
          <p:cNvPr id="7" name="Picture 6" descr="A qr code on a white background&#10;&#10;AI-generated content may be incorrect.">
            <a:extLst>
              <a:ext uri="{FF2B5EF4-FFF2-40B4-BE49-F238E27FC236}">
                <a16:creationId xmlns:a16="http://schemas.microsoft.com/office/drawing/2014/main" id="{F3B289D2-9546-2054-E001-BB5C4983E8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4850" y="3044650"/>
            <a:ext cx="2437563" cy="2437563"/>
          </a:xfrm>
          <a:prstGeom prst="rect">
            <a:avLst/>
          </a:prstGeom>
        </p:spPr>
      </p:pic>
      <p:sp>
        <p:nvSpPr>
          <p:cNvPr id="2" name="TextBox 1">
            <a:extLst>
              <a:ext uri="{FF2B5EF4-FFF2-40B4-BE49-F238E27FC236}">
                <a16:creationId xmlns:a16="http://schemas.microsoft.com/office/drawing/2014/main" id="{0C75AC40-5430-8BD1-F970-85CBAACCEA8B}"/>
              </a:ext>
            </a:extLst>
          </p:cNvPr>
          <p:cNvSpPr txBox="1"/>
          <p:nvPr/>
        </p:nvSpPr>
        <p:spPr>
          <a:xfrm>
            <a:off x="7900987" y="1375787"/>
            <a:ext cx="3829050" cy="1569660"/>
          </a:xfrm>
          <a:prstGeom prst="rect">
            <a:avLst/>
          </a:prstGeom>
          <a:noFill/>
        </p:spPr>
        <p:txBody>
          <a:bodyPr wrap="square" rtlCol="0">
            <a:spAutoFit/>
          </a:bodyPr>
          <a:lstStyle/>
          <a:p>
            <a:r>
              <a:rPr lang="en-US" sz="4800">
                <a:solidFill>
                  <a:schemeClr val="bg1"/>
                </a:solidFill>
                <a:latin typeface="FreightMacro Pro Medium" panose="02000603040000020004" pitchFamily="50" charset="0"/>
              </a:rPr>
              <a:t>Resources &amp; Works Cited</a:t>
            </a:r>
          </a:p>
        </p:txBody>
      </p:sp>
      <p:sp>
        <p:nvSpPr>
          <p:cNvPr id="3" name="TextBox 2">
            <a:extLst>
              <a:ext uri="{FF2B5EF4-FFF2-40B4-BE49-F238E27FC236}">
                <a16:creationId xmlns:a16="http://schemas.microsoft.com/office/drawing/2014/main" id="{4031BB01-9177-585E-7D33-94E4814C01A4}"/>
              </a:ext>
            </a:extLst>
          </p:cNvPr>
          <p:cNvSpPr txBox="1"/>
          <p:nvPr/>
        </p:nvSpPr>
        <p:spPr>
          <a:xfrm>
            <a:off x="985838" y="3429000"/>
            <a:ext cx="6013762" cy="830997"/>
          </a:xfrm>
          <a:prstGeom prst="rect">
            <a:avLst/>
          </a:prstGeom>
          <a:noFill/>
        </p:spPr>
        <p:txBody>
          <a:bodyPr wrap="none" rtlCol="0">
            <a:spAutoFit/>
          </a:bodyPr>
          <a:lstStyle/>
          <a:p>
            <a:r>
              <a:rPr lang="en-US" sz="4800">
                <a:solidFill>
                  <a:schemeClr val="bg1"/>
                </a:solidFill>
                <a:latin typeface="FreightMacro Pro Medium" panose="02000603040000020004" pitchFamily="50" charset="0"/>
              </a:rPr>
              <a:t>Thanks for your time</a:t>
            </a:r>
            <a:r>
              <a:rPr lang="en-US" sz="4800">
                <a:solidFill>
                  <a:schemeClr val="bg1"/>
                </a:solidFill>
              </a:rPr>
              <a:t>!</a:t>
            </a:r>
          </a:p>
        </p:txBody>
      </p:sp>
    </p:spTree>
    <p:extLst>
      <p:ext uri="{BB962C8B-B14F-4D97-AF65-F5344CB8AC3E}">
        <p14:creationId xmlns:p14="http://schemas.microsoft.com/office/powerpoint/2010/main" val="4271784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41</Slides>
  <Notes>41</Notes>
  <HiddenSlides>0</HiddenSlide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Skeletons in the closet and also everywhere else: Western Carolina University and human remains</vt:lpstr>
      <vt:lpstr>Three Stories</vt:lpstr>
      <vt:lpstr>This Place</vt:lpstr>
      <vt:lpstr>The Cullowhee Valley</vt:lpstr>
      <vt:lpstr>PowerPoint Presentation</vt:lpstr>
      <vt:lpstr>PowerPoint Presentation</vt:lpstr>
      <vt:lpstr>The Mound</vt:lpstr>
      <vt:lpstr>PowerPoint Presentation</vt:lpstr>
      <vt:lpstr>Neighbors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Cemetery</vt:lpstr>
      <vt:lpstr>“[It] had become evident that for the natural and normal expansion of the institution that this property under its present ownership would prove a serious handicap and that for both races such proximity of public buildings was undesirable.” - The History of Western Carolina College (1963), W. E. Bird.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Hurricane Ivan </vt:lpstr>
      <vt:lpstr>Forensic anthropology starts in the 1970s.   The forensic anthropology program began in the early 2000s  John A. Williams hired in 2003.  FOReST is the second body farm in the world, the first being in Knoxville.  </vt:lpstr>
      <vt:lpstr>A crude start for a body farm</vt:lpstr>
      <vt:lpstr>The FOReST</vt:lpstr>
      <vt:lpstr>PowerPoint Presentation</vt:lpstr>
      <vt:lpstr>PowerPoint Presentation</vt:lpstr>
      <vt:lpstr>PowerPoint Presentation</vt:lpstr>
      <vt:lpstr>But What About The Cherokee Remains?</vt:lpstr>
      <vt:lpstr>PowerPoint Presentation</vt:lpstr>
      <vt:lpstr>PowerPoint Presentation</vt:lpstr>
    </vt:vector>
  </TitlesOfParts>
  <Company>Western Carolina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Kellen Carpenter</dc:creator>
  <cp:revision>2</cp:revision>
  <dcterms:created xsi:type="dcterms:W3CDTF">2025-10-07T15:35:41Z</dcterms:created>
  <dcterms:modified xsi:type="dcterms:W3CDTF">2025-11-12T22:13:40Z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2025-10-07T15:47:04Z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bd1d023f-e6de-472d-a776-ab10f613ab34</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ies>
</file>