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8288000" cy="10287000"/>
  <p:notesSz cx="6858000" cy="9144000"/>
  <p:embeddedFontLst>
    <p:embeddedFont>
      <p:font typeface="EFCO Brookshire" panose="020B0604020202020204" charset="0"/>
      <p:regular r:id="rId14"/>
    </p:embeddedFont>
    <p:embeddedFont>
      <p:font typeface="Katibeh" panose="020B0604020202020204" charset="-78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86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.sv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3" y="-123128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077336" y="2434105"/>
            <a:ext cx="14133328" cy="4903319"/>
          </a:xfrm>
          <a:custGeom>
            <a:avLst/>
            <a:gdLst/>
            <a:ahLst/>
            <a:cxnLst/>
            <a:rect l="l" t="t" r="r" b="b"/>
            <a:pathLst>
              <a:path w="14133328" h="4903319">
                <a:moveTo>
                  <a:pt x="0" y="0"/>
                </a:moveTo>
                <a:lnTo>
                  <a:pt x="14133328" y="0"/>
                </a:lnTo>
                <a:lnTo>
                  <a:pt x="14133328" y="4903320"/>
                </a:lnTo>
                <a:lnTo>
                  <a:pt x="0" y="49033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8546948" y="8816617"/>
            <a:ext cx="1194104" cy="1194104"/>
          </a:xfrm>
          <a:custGeom>
            <a:avLst/>
            <a:gdLst/>
            <a:ahLst/>
            <a:cxnLst/>
            <a:rect l="l" t="t" r="r" b="b"/>
            <a:pathLst>
              <a:path w="1194104" h="1194104">
                <a:moveTo>
                  <a:pt x="0" y="0"/>
                </a:moveTo>
                <a:lnTo>
                  <a:pt x="1194104" y="0"/>
                </a:lnTo>
                <a:lnTo>
                  <a:pt x="1194104" y="1194104"/>
                </a:lnTo>
                <a:lnTo>
                  <a:pt x="0" y="11941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981810" y="353191"/>
            <a:ext cx="4324380" cy="1556777"/>
          </a:xfrm>
          <a:custGeom>
            <a:avLst/>
            <a:gdLst/>
            <a:ahLst/>
            <a:cxnLst/>
            <a:rect l="l" t="t" r="r" b="b"/>
            <a:pathLst>
              <a:path w="4324380" h="1556777">
                <a:moveTo>
                  <a:pt x="0" y="0"/>
                </a:moveTo>
                <a:lnTo>
                  <a:pt x="4324380" y="0"/>
                </a:lnTo>
                <a:lnTo>
                  <a:pt x="4324380" y="1556776"/>
                </a:lnTo>
                <a:lnTo>
                  <a:pt x="0" y="15567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866138" y="3317897"/>
            <a:ext cx="10555724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964E53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Surveying History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67661" y="7098307"/>
            <a:ext cx="6352679" cy="1518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0"/>
              </a:lnSpc>
            </a:pPr>
            <a:r>
              <a:rPr lang="en-US" sz="4000">
                <a:solidFill>
                  <a:srgbClr val="30281A"/>
                </a:solidFill>
                <a:latin typeface="Katibeh"/>
                <a:ea typeface="Katibeh"/>
                <a:cs typeface="Katibeh"/>
                <a:sym typeface="Katibeh"/>
              </a:rPr>
              <a:t>Shellie Taylor</a:t>
            </a:r>
          </a:p>
          <a:p>
            <a:pPr algn="ctr">
              <a:lnSpc>
                <a:spcPts val="3720"/>
              </a:lnSpc>
            </a:pPr>
            <a:r>
              <a:rPr lang="en-US" sz="4000">
                <a:solidFill>
                  <a:srgbClr val="30281A"/>
                </a:solidFill>
                <a:latin typeface="Katibeh"/>
                <a:ea typeface="Katibeh"/>
                <a:cs typeface="Katibeh"/>
                <a:sym typeface="Katibeh"/>
              </a:rPr>
              <a:t>Local History Librarian</a:t>
            </a:r>
          </a:p>
          <a:p>
            <a:pPr algn="ctr">
              <a:lnSpc>
                <a:spcPts val="3720"/>
              </a:lnSpc>
            </a:pPr>
            <a:r>
              <a:rPr lang="en-US" sz="4000">
                <a:solidFill>
                  <a:srgbClr val="30281A"/>
                </a:solidFill>
                <a:latin typeface="Katibeh"/>
                <a:ea typeface="Katibeh"/>
                <a:cs typeface="Katibeh"/>
                <a:sym typeface="Katibeh"/>
              </a:rPr>
              <a:t>Iredell County Public Library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64759" y="4895290"/>
            <a:ext cx="7558482" cy="1078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0"/>
              </a:lnSpc>
            </a:pPr>
            <a:r>
              <a:rPr lang="en-US" sz="4000">
                <a:solidFill>
                  <a:srgbClr val="30281A"/>
                </a:solidFill>
                <a:latin typeface="Katibeh"/>
                <a:ea typeface="Katibeh"/>
                <a:cs typeface="Katibeh"/>
                <a:sym typeface="Katibeh"/>
              </a:rPr>
              <a:t>How to Conduct County-Wide Cemetery Surveys and Why It Matters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3" y="-123128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476995" y="3461055"/>
            <a:ext cx="3448524" cy="4575157"/>
          </a:xfrm>
          <a:custGeom>
            <a:avLst/>
            <a:gdLst/>
            <a:ahLst/>
            <a:cxnLst/>
            <a:rect l="l" t="t" r="r" b="b"/>
            <a:pathLst>
              <a:path w="3448524" h="4575157">
                <a:moveTo>
                  <a:pt x="0" y="0"/>
                </a:moveTo>
                <a:lnTo>
                  <a:pt x="3448524" y="0"/>
                </a:lnTo>
                <a:lnTo>
                  <a:pt x="3448524" y="4575157"/>
                </a:lnTo>
                <a:lnTo>
                  <a:pt x="0" y="45751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528719" y="3131188"/>
            <a:ext cx="7452525" cy="3128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1" lvl="1" indent="-431801" algn="l">
              <a:lnSpc>
                <a:spcPts val="4840"/>
              </a:lnSpc>
              <a:buFont typeface="Arial"/>
              <a:buChar char="•"/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Updating old records</a:t>
            </a:r>
          </a:p>
          <a:p>
            <a:pPr marL="863601" lvl="1" indent="-431801" algn="l">
              <a:lnSpc>
                <a:spcPts val="4840"/>
              </a:lnSpc>
              <a:buFont typeface="Arial"/>
              <a:buChar char="•"/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Adding new information</a:t>
            </a:r>
          </a:p>
          <a:p>
            <a:pPr marL="863601" lvl="1" indent="-431801" algn="l">
              <a:lnSpc>
                <a:spcPts val="4840"/>
              </a:lnSpc>
              <a:buFont typeface="Arial"/>
              <a:buChar char="•"/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First time</a:t>
            </a:r>
          </a:p>
          <a:p>
            <a:pPr marL="863601" lvl="1" indent="-431801" algn="l">
              <a:lnSpc>
                <a:spcPts val="4840"/>
              </a:lnSpc>
              <a:buFont typeface="Arial"/>
              <a:buChar char="•"/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Awareness/Publicity</a:t>
            </a:r>
          </a:p>
          <a:p>
            <a:pPr marL="863601" lvl="1" indent="-431801" algn="l">
              <a:lnSpc>
                <a:spcPts val="4840"/>
              </a:lnSpc>
              <a:buFont typeface="Arial"/>
              <a:buChar char="•"/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Credibility</a:t>
            </a:r>
          </a:p>
        </p:txBody>
      </p:sp>
      <p:sp>
        <p:nvSpPr>
          <p:cNvPr id="9" name="Freeform 9"/>
          <p:cNvSpPr/>
          <p:nvPr/>
        </p:nvSpPr>
        <p:spPr>
          <a:xfrm>
            <a:off x="2030624" y="3120234"/>
            <a:ext cx="3942599" cy="5256799"/>
          </a:xfrm>
          <a:custGeom>
            <a:avLst/>
            <a:gdLst/>
            <a:ahLst/>
            <a:cxnLst/>
            <a:rect l="l" t="t" r="r" b="b"/>
            <a:pathLst>
              <a:path w="3942599" h="5256799">
                <a:moveTo>
                  <a:pt x="0" y="0"/>
                </a:moveTo>
                <a:lnTo>
                  <a:pt x="3942599" y="0"/>
                </a:lnTo>
                <a:lnTo>
                  <a:pt x="3942599" y="5256799"/>
                </a:lnTo>
                <a:lnTo>
                  <a:pt x="0" y="52567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6528719" y="6174108"/>
            <a:ext cx="7452525" cy="190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1" lvl="1" indent="-431801" algn="l">
              <a:lnSpc>
                <a:spcPts val="4840"/>
              </a:lnSpc>
              <a:buFont typeface="Arial"/>
              <a:buChar char="•"/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Permanent records</a:t>
            </a:r>
          </a:p>
          <a:p>
            <a:pPr marL="863601" lvl="1" indent="-431801" algn="l">
              <a:lnSpc>
                <a:spcPts val="4840"/>
              </a:lnSpc>
              <a:buFont typeface="Arial"/>
              <a:buChar char="•"/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You can’t say “I didn’t know”</a:t>
            </a:r>
          </a:p>
          <a:p>
            <a:pPr marL="863601" lvl="1" indent="-431801" algn="l">
              <a:lnSpc>
                <a:spcPts val="4840"/>
              </a:lnSpc>
              <a:buFont typeface="Arial"/>
              <a:buChar char="•"/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Every burial is a story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09069" y="838200"/>
            <a:ext cx="12269861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964E53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Cemetery Preservation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3" y="-123128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702266" y="3311427"/>
            <a:ext cx="6901524" cy="4969097"/>
          </a:xfrm>
          <a:custGeom>
            <a:avLst/>
            <a:gdLst/>
            <a:ahLst/>
            <a:cxnLst/>
            <a:rect l="l" t="t" r="r" b="b"/>
            <a:pathLst>
              <a:path w="6901524" h="4969097">
                <a:moveTo>
                  <a:pt x="0" y="0"/>
                </a:moveTo>
                <a:lnTo>
                  <a:pt x="6901524" y="0"/>
                </a:lnTo>
                <a:lnTo>
                  <a:pt x="6901524" y="4969097"/>
                </a:lnTo>
                <a:lnTo>
                  <a:pt x="0" y="49690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734616" y="4188790"/>
            <a:ext cx="7452525" cy="3128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1" lvl="1" indent="-431801" algn="l">
              <a:lnSpc>
                <a:spcPts val="4840"/>
              </a:lnSpc>
              <a:buFont typeface="Arial"/>
              <a:buChar char="•"/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Permission</a:t>
            </a:r>
          </a:p>
          <a:p>
            <a:pPr marL="863601" lvl="1" indent="-431801" algn="l">
              <a:lnSpc>
                <a:spcPts val="4840"/>
              </a:lnSpc>
              <a:buFont typeface="Arial"/>
              <a:buChar char="•"/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Gather existing information</a:t>
            </a:r>
          </a:p>
          <a:p>
            <a:pPr marL="863601" lvl="1" indent="-431801" algn="l">
              <a:lnSpc>
                <a:spcPts val="4840"/>
              </a:lnSpc>
              <a:buFont typeface="Arial"/>
              <a:buChar char="•"/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Map it out</a:t>
            </a:r>
          </a:p>
          <a:p>
            <a:pPr marL="863601" lvl="1" indent="-431801" algn="l">
              <a:lnSpc>
                <a:spcPts val="4840"/>
              </a:lnSpc>
              <a:buFont typeface="Arial"/>
              <a:buChar char="•"/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Spreadsheet</a:t>
            </a:r>
          </a:p>
          <a:p>
            <a:pPr marL="863601" lvl="1" indent="-431801" algn="l">
              <a:lnSpc>
                <a:spcPts val="4840"/>
              </a:lnSpc>
              <a:buFont typeface="Arial"/>
              <a:buChar char="•"/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Property research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66138" y="1095166"/>
            <a:ext cx="10555724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964E53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First Steps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3" y="-123128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97786" y="3264589"/>
            <a:ext cx="8148328" cy="4696544"/>
          </a:xfrm>
          <a:custGeom>
            <a:avLst/>
            <a:gdLst/>
            <a:ahLst/>
            <a:cxnLst/>
            <a:rect l="l" t="t" r="r" b="b"/>
            <a:pathLst>
              <a:path w="8148328" h="4696544">
                <a:moveTo>
                  <a:pt x="0" y="0"/>
                </a:moveTo>
                <a:lnTo>
                  <a:pt x="8148327" y="0"/>
                </a:lnTo>
                <a:lnTo>
                  <a:pt x="8148327" y="4696544"/>
                </a:lnTo>
                <a:lnTo>
                  <a:pt x="0" y="46965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9144000" y="3543199"/>
            <a:ext cx="8651560" cy="4139324"/>
          </a:xfrm>
          <a:custGeom>
            <a:avLst/>
            <a:gdLst/>
            <a:ahLst/>
            <a:cxnLst/>
            <a:rect l="l" t="t" r="r" b="b"/>
            <a:pathLst>
              <a:path w="8651560" h="4139324">
                <a:moveTo>
                  <a:pt x="0" y="0"/>
                </a:moveTo>
                <a:lnTo>
                  <a:pt x="8651560" y="0"/>
                </a:lnTo>
                <a:lnTo>
                  <a:pt x="8651560" y="4139324"/>
                </a:lnTo>
                <a:lnTo>
                  <a:pt x="0" y="41393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3866138" y="1095166"/>
            <a:ext cx="10555724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964E53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First Steps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3" y="-123128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719207" y="3131564"/>
            <a:ext cx="8849586" cy="5930346"/>
          </a:xfrm>
          <a:custGeom>
            <a:avLst/>
            <a:gdLst/>
            <a:ahLst/>
            <a:cxnLst/>
            <a:rect l="l" t="t" r="r" b="b"/>
            <a:pathLst>
              <a:path w="8849586" h="5930346">
                <a:moveTo>
                  <a:pt x="0" y="0"/>
                </a:moveTo>
                <a:lnTo>
                  <a:pt x="8849586" y="0"/>
                </a:lnTo>
                <a:lnTo>
                  <a:pt x="8849586" y="5930346"/>
                </a:lnTo>
                <a:lnTo>
                  <a:pt x="0" y="59303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866138" y="1095166"/>
            <a:ext cx="10555724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964E53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First Steps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3" y="-123128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460363" y="2803316"/>
            <a:ext cx="4635859" cy="5749903"/>
          </a:xfrm>
          <a:custGeom>
            <a:avLst/>
            <a:gdLst/>
            <a:ahLst/>
            <a:cxnLst/>
            <a:rect l="l" t="t" r="r" b="b"/>
            <a:pathLst>
              <a:path w="4635859" h="5749903">
                <a:moveTo>
                  <a:pt x="0" y="0"/>
                </a:moveTo>
                <a:lnTo>
                  <a:pt x="4635860" y="0"/>
                </a:lnTo>
                <a:lnTo>
                  <a:pt x="4635860" y="5749903"/>
                </a:lnTo>
                <a:lnTo>
                  <a:pt x="0" y="57499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28464" y="2341357"/>
            <a:ext cx="7569319" cy="6673821"/>
          </a:xfrm>
          <a:custGeom>
            <a:avLst/>
            <a:gdLst/>
            <a:ahLst/>
            <a:cxnLst/>
            <a:rect l="l" t="t" r="r" b="b"/>
            <a:pathLst>
              <a:path w="7569319" h="6673821">
                <a:moveTo>
                  <a:pt x="0" y="0"/>
                </a:moveTo>
                <a:lnTo>
                  <a:pt x="7569319" y="0"/>
                </a:lnTo>
                <a:lnTo>
                  <a:pt x="7569319" y="6673821"/>
                </a:lnTo>
                <a:lnTo>
                  <a:pt x="0" y="66738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8895670" y="4145915"/>
            <a:ext cx="4692110" cy="190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1" lvl="1" indent="-431801" algn="l">
              <a:lnSpc>
                <a:spcPts val="4840"/>
              </a:lnSpc>
              <a:buFont typeface="Arial"/>
              <a:buChar char="•"/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Local GIS</a:t>
            </a:r>
          </a:p>
          <a:p>
            <a:pPr marL="863601" lvl="1" indent="-431801" algn="l">
              <a:lnSpc>
                <a:spcPts val="4840"/>
              </a:lnSpc>
              <a:buFont typeface="Arial"/>
              <a:buChar char="•"/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NC Office of State Archeology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66138" y="419956"/>
            <a:ext cx="10555724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964E53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Partnerships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3" y="-123128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646610" y="2510143"/>
            <a:ext cx="12994779" cy="6100796"/>
          </a:xfrm>
          <a:custGeom>
            <a:avLst/>
            <a:gdLst/>
            <a:ahLst/>
            <a:cxnLst/>
            <a:rect l="l" t="t" r="r" b="b"/>
            <a:pathLst>
              <a:path w="12994779" h="6100796">
                <a:moveTo>
                  <a:pt x="0" y="0"/>
                </a:moveTo>
                <a:lnTo>
                  <a:pt x="12994780" y="0"/>
                </a:lnTo>
                <a:lnTo>
                  <a:pt x="12994780" y="6100796"/>
                </a:lnTo>
                <a:lnTo>
                  <a:pt x="0" y="61007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866138" y="419956"/>
            <a:ext cx="10555724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964E53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Partnerships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3" y="-123128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20920" y="2515411"/>
            <a:ext cx="13000942" cy="6129978"/>
          </a:xfrm>
          <a:custGeom>
            <a:avLst/>
            <a:gdLst/>
            <a:ahLst/>
            <a:cxnLst/>
            <a:rect l="l" t="t" r="r" b="b"/>
            <a:pathLst>
              <a:path w="13000942" h="6129978">
                <a:moveTo>
                  <a:pt x="0" y="0"/>
                </a:moveTo>
                <a:lnTo>
                  <a:pt x="13000942" y="0"/>
                </a:lnTo>
                <a:lnTo>
                  <a:pt x="13000942" y="6129978"/>
                </a:lnTo>
                <a:lnTo>
                  <a:pt x="0" y="61299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174691" y="2128107"/>
            <a:ext cx="8828271" cy="7529996"/>
          </a:xfrm>
          <a:custGeom>
            <a:avLst/>
            <a:gdLst/>
            <a:ahLst/>
            <a:cxnLst/>
            <a:rect l="l" t="t" r="r" b="b"/>
            <a:pathLst>
              <a:path w="8828271" h="7529996">
                <a:moveTo>
                  <a:pt x="0" y="0"/>
                </a:moveTo>
                <a:lnTo>
                  <a:pt x="8828272" y="0"/>
                </a:lnTo>
                <a:lnTo>
                  <a:pt x="8828272" y="7529996"/>
                </a:lnTo>
                <a:lnTo>
                  <a:pt x="0" y="75299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3866138" y="419956"/>
            <a:ext cx="10555724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964E53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Partnerships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3" y="-123128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424812" y="3127942"/>
            <a:ext cx="2261731" cy="2057400"/>
          </a:xfrm>
          <a:custGeom>
            <a:avLst/>
            <a:gdLst/>
            <a:ahLst/>
            <a:cxnLst/>
            <a:rect l="l" t="t" r="r" b="b"/>
            <a:pathLst>
              <a:path w="2261731" h="2057400">
                <a:moveTo>
                  <a:pt x="0" y="0"/>
                </a:moveTo>
                <a:lnTo>
                  <a:pt x="2261731" y="0"/>
                </a:lnTo>
                <a:lnTo>
                  <a:pt x="226173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856337" y="3127942"/>
            <a:ext cx="2010312" cy="2057400"/>
          </a:xfrm>
          <a:custGeom>
            <a:avLst/>
            <a:gdLst/>
            <a:ahLst/>
            <a:cxnLst/>
            <a:rect l="l" t="t" r="r" b="b"/>
            <a:pathLst>
              <a:path w="2010312" h="2057400">
                <a:moveTo>
                  <a:pt x="0" y="0"/>
                </a:moveTo>
                <a:lnTo>
                  <a:pt x="2010311" y="0"/>
                </a:lnTo>
                <a:lnTo>
                  <a:pt x="201031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8130263" y="3127942"/>
            <a:ext cx="2027474" cy="2057400"/>
          </a:xfrm>
          <a:custGeom>
            <a:avLst/>
            <a:gdLst/>
            <a:ahLst/>
            <a:cxnLst/>
            <a:rect l="l" t="t" r="r" b="b"/>
            <a:pathLst>
              <a:path w="2027474" h="2057400">
                <a:moveTo>
                  <a:pt x="0" y="0"/>
                </a:moveTo>
                <a:lnTo>
                  <a:pt x="2027474" y="0"/>
                </a:lnTo>
                <a:lnTo>
                  <a:pt x="202747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866138" y="201817"/>
            <a:ext cx="10555724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964E53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Landowners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53940" y="5556551"/>
            <a:ext cx="4580120" cy="2806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6" lvl="1" indent="-323853" algn="l">
              <a:lnSpc>
                <a:spcPts val="3630"/>
              </a:lnSpc>
              <a:buFont typeface="Arial"/>
              <a:buChar char="•"/>
            </a:pPr>
            <a:r>
              <a:rPr lang="en-US" sz="3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Respectful and understanding</a:t>
            </a:r>
          </a:p>
          <a:p>
            <a:pPr marL="647706" lvl="1" indent="-323853" algn="l">
              <a:lnSpc>
                <a:spcPts val="3630"/>
              </a:lnSpc>
              <a:buFont typeface="Arial"/>
              <a:buChar char="•"/>
            </a:pPr>
            <a:r>
              <a:rPr lang="en-US" sz="3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Eager to learn</a:t>
            </a:r>
          </a:p>
          <a:p>
            <a:pPr marL="647706" lvl="1" indent="-323853" algn="l">
              <a:lnSpc>
                <a:spcPts val="3630"/>
              </a:lnSpc>
              <a:buFont typeface="Arial"/>
              <a:buChar char="•"/>
            </a:pPr>
            <a:r>
              <a:rPr lang="en-US" sz="3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May or may not be aware of the cemetery on their property</a:t>
            </a:r>
          </a:p>
          <a:p>
            <a:pPr marL="647706" lvl="1" indent="-323853" algn="l">
              <a:lnSpc>
                <a:spcPts val="3630"/>
              </a:lnSpc>
              <a:buFont typeface="Arial"/>
              <a:buChar char="•"/>
            </a:pPr>
            <a:r>
              <a:rPr lang="en-US" sz="3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Either maintains cemetery or wants to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77286" y="5556551"/>
            <a:ext cx="4580120" cy="372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6" lvl="1" indent="-323853" algn="l">
              <a:lnSpc>
                <a:spcPts val="3630"/>
              </a:lnSpc>
              <a:buFont typeface="Arial"/>
              <a:buChar char="•"/>
            </a:pPr>
            <a:r>
              <a:rPr lang="en-US" sz="3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History or genealogy enthusiast</a:t>
            </a:r>
          </a:p>
          <a:p>
            <a:pPr marL="647706" lvl="1" indent="-323853" algn="l">
              <a:lnSpc>
                <a:spcPts val="3630"/>
              </a:lnSpc>
              <a:buFont typeface="Arial"/>
              <a:buChar char="•"/>
            </a:pPr>
            <a:r>
              <a:rPr lang="en-US" sz="3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Already aware of cemetery on their property</a:t>
            </a:r>
          </a:p>
          <a:p>
            <a:pPr marL="647706" lvl="1" indent="-323853" algn="l">
              <a:lnSpc>
                <a:spcPts val="3630"/>
              </a:lnSpc>
              <a:buFont typeface="Arial"/>
              <a:buChar char="•"/>
            </a:pPr>
            <a:r>
              <a:rPr lang="en-US" sz="3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Knows a little or much of the history</a:t>
            </a:r>
          </a:p>
          <a:p>
            <a:pPr marL="647706" lvl="1" indent="-323853" algn="l">
              <a:lnSpc>
                <a:spcPts val="3630"/>
              </a:lnSpc>
              <a:buFont typeface="Arial"/>
              <a:buChar char="•"/>
            </a:pPr>
            <a:r>
              <a:rPr lang="en-US" sz="3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Descendant of those buried on property</a:t>
            </a:r>
          </a:p>
          <a:p>
            <a:pPr marL="647706" lvl="1" indent="-323853" algn="l">
              <a:lnSpc>
                <a:spcPts val="3630"/>
              </a:lnSpc>
              <a:buFont typeface="Arial"/>
              <a:buChar char="•"/>
            </a:pPr>
            <a:r>
              <a:rPr lang="en-US" sz="3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Maintains cemetery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129385" y="5340597"/>
            <a:ext cx="4580120" cy="463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6" lvl="1" indent="-323853" algn="l">
              <a:lnSpc>
                <a:spcPts val="3630"/>
              </a:lnSpc>
              <a:buFont typeface="Arial"/>
              <a:buChar char="•"/>
            </a:pPr>
            <a:r>
              <a:rPr lang="en-US" sz="3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Negligent</a:t>
            </a:r>
          </a:p>
          <a:p>
            <a:pPr marL="647706" lvl="1" indent="-323853" algn="l">
              <a:lnSpc>
                <a:spcPts val="3630"/>
              </a:lnSpc>
              <a:buFont typeface="Arial"/>
              <a:buChar char="•"/>
            </a:pPr>
            <a:r>
              <a:rPr lang="en-US" sz="3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Doesn’t want to be involved</a:t>
            </a:r>
          </a:p>
          <a:p>
            <a:pPr marL="647706" lvl="1" indent="-323853" algn="l">
              <a:lnSpc>
                <a:spcPts val="3630"/>
              </a:lnSpc>
              <a:buFont typeface="Arial"/>
              <a:buChar char="•"/>
            </a:pPr>
            <a:r>
              <a:rPr lang="en-US" sz="3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Pretends there is no cemetery on property</a:t>
            </a:r>
          </a:p>
          <a:p>
            <a:pPr marL="647706" lvl="1" indent="-323853" algn="l">
              <a:lnSpc>
                <a:spcPts val="3630"/>
              </a:lnSpc>
              <a:buFont typeface="Arial"/>
              <a:buChar char="•"/>
            </a:pPr>
            <a:r>
              <a:rPr lang="en-US" sz="3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Ignores letters or other attempts at contact</a:t>
            </a:r>
          </a:p>
          <a:p>
            <a:pPr marL="647706" lvl="1" indent="-323853" algn="l">
              <a:lnSpc>
                <a:spcPts val="3630"/>
              </a:lnSpc>
              <a:buFont typeface="Arial"/>
              <a:buChar char="•"/>
            </a:pPr>
            <a:r>
              <a:rPr lang="en-US" sz="3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Refuses public access to cemetery</a:t>
            </a:r>
          </a:p>
          <a:p>
            <a:pPr marL="647706" lvl="1" indent="-323853" algn="l">
              <a:lnSpc>
                <a:spcPts val="3630"/>
              </a:lnSpc>
              <a:buFont typeface="Arial"/>
              <a:buChar char="•"/>
            </a:pPr>
            <a:r>
              <a:rPr lang="en-US" sz="3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Deliberately hides or destroys cemetery</a:t>
            </a:r>
          </a:p>
        </p:txBody>
      </p:sp>
      <p:sp>
        <p:nvSpPr>
          <p:cNvPr id="14" name="Freeform 14"/>
          <p:cNvSpPr/>
          <p:nvPr/>
        </p:nvSpPr>
        <p:spPr>
          <a:xfrm>
            <a:off x="5053321" y="4156642"/>
            <a:ext cx="2894068" cy="217841"/>
          </a:xfrm>
          <a:custGeom>
            <a:avLst/>
            <a:gdLst/>
            <a:ahLst/>
            <a:cxnLst/>
            <a:rect l="l" t="t" r="r" b="b"/>
            <a:pathLst>
              <a:path w="2894068" h="217841">
                <a:moveTo>
                  <a:pt x="0" y="0"/>
                </a:moveTo>
                <a:lnTo>
                  <a:pt x="2894068" y="0"/>
                </a:lnTo>
                <a:lnTo>
                  <a:pt x="2894068" y="217841"/>
                </a:lnTo>
                <a:lnTo>
                  <a:pt x="0" y="2178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r="-1178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0340611" y="4156642"/>
            <a:ext cx="2894068" cy="217841"/>
          </a:xfrm>
          <a:custGeom>
            <a:avLst/>
            <a:gdLst/>
            <a:ahLst/>
            <a:cxnLst/>
            <a:rect l="l" t="t" r="r" b="b"/>
            <a:pathLst>
              <a:path w="2894068" h="217841">
                <a:moveTo>
                  <a:pt x="0" y="0"/>
                </a:moveTo>
                <a:lnTo>
                  <a:pt x="2894068" y="0"/>
                </a:lnTo>
                <a:lnTo>
                  <a:pt x="2894068" y="217841"/>
                </a:lnTo>
                <a:lnTo>
                  <a:pt x="0" y="2178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178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347570" y="2283392"/>
            <a:ext cx="5277862" cy="84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964E53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Type 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787645" y="2283392"/>
            <a:ext cx="5277862" cy="84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964E53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Type 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625432" y="2283392"/>
            <a:ext cx="5277862" cy="84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964E53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Type 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3" y="-123128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015126" y="787007"/>
            <a:ext cx="7003740" cy="8712986"/>
          </a:xfrm>
          <a:custGeom>
            <a:avLst/>
            <a:gdLst/>
            <a:ahLst/>
            <a:cxnLst/>
            <a:rect l="l" t="t" r="r" b="b"/>
            <a:pathLst>
              <a:path w="7003740" h="8712986">
                <a:moveTo>
                  <a:pt x="0" y="0"/>
                </a:moveTo>
                <a:lnTo>
                  <a:pt x="7003740" y="0"/>
                </a:lnTo>
                <a:lnTo>
                  <a:pt x="7003740" y="8712986"/>
                </a:lnTo>
                <a:lnTo>
                  <a:pt x="0" y="87129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7976973" y="596507"/>
            <a:ext cx="10555724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964E53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Landowners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73677" y="3121917"/>
            <a:ext cx="8221331" cy="3720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9308" lvl="1" indent="-429654" algn="l">
              <a:lnSpc>
                <a:spcPts val="4815"/>
              </a:lnSpc>
              <a:buFont typeface="Arial"/>
              <a:buChar char="•"/>
            </a:pPr>
            <a:r>
              <a:rPr lang="en-US" sz="398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Networking</a:t>
            </a:r>
          </a:p>
          <a:p>
            <a:pPr marL="859308" lvl="1" indent="-429654" algn="l">
              <a:lnSpc>
                <a:spcPts val="4815"/>
              </a:lnSpc>
              <a:buFont typeface="Arial"/>
              <a:buChar char="•"/>
            </a:pPr>
            <a:r>
              <a:rPr lang="en-US" sz="398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Future collaboration</a:t>
            </a:r>
          </a:p>
          <a:p>
            <a:pPr marL="859308" lvl="1" indent="-429654" algn="l">
              <a:lnSpc>
                <a:spcPts val="4815"/>
              </a:lnSpc>
              <a:buFont typeface="Arial"/>
              <a:buChar char="•"/>
            </a:pPr>
            <a:r>
              <a:rPr lang="en-US" sz="398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New resource (for both you and the landowners)</a:t>
            </a:r>
          </a:p>
          <a:p>
            <a:pPr marL="859308" lvl="1" indent="-429654" algn="l">
              <a:lnSpc>
                <a:spcPts val="4815"/>
              </a:lnSpc>
              <a:buFont typeface="Arial"/>
              <a:buChar char="•"/>
            </a:pPr>
            <a:r>
              <a:rPr lang="en-US" sz="398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Building relationships</a:t>
            </a:r>
          </a:p>
          <a:p>
            <a:pPr marL="859308" lvl="1" indent="-429654" algn="l">
              <a:lnSpc>
                <a:spcPts val="4815"/>
              </a:lnSpc>
              <a:buFont typeface="Arial"/>
              <a:buChar char="•"/>
            </a:pPr>
            <a:r>
              <a:rPr lang="en-US" sz="398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Education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3" y="-123128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3125982"/>
            <a:ext cx="16289094" cy="487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4" lvl="1" indent="-377827" algn="just">
              <a:lnSpc>
                <a:spcPts val="4235"/>
              </a:lnSpc>
              <a:buFont typeface="Arial"/>
              <a:buChar char="•"/>
            </a:pPr>
            <a:r>
              <a:rPr lang="en-US" sz="35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Cemetery preservation is land conservation</a:t>
            </a:r>
          </a:p>
          <a:p>
            <a:pPr marL="1511308" lvl="2" indent="-503769" algn="just">
              <a:lnSpc>
                <a:spcPts val="4235"/>
              </a:lnSpc>
              <a:buFont typeface="Arial"/>
              <a:buChar char="⚬"/>
            </a:pPr>
            <a:r>
              <a:rPr lang="en-US" sz="3500" u="sng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Three Rivers Trust</a:t>
            </a:r>
            <a:r>
              <a:rPr lang="en-US" sz="35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- Central Piedmont and Sandhills</a:t>
            </a:r>
          </a:p>
          <a:p>
            <a:pPr marL="1511308" lvl="2" indent="-503769" algn="just">
              <a:lnSpc>
                <a:spcPts val="4235"/>
              </a:lnSpc>
              <a:buFont typeface="Arial"/>
              <a:buChar char="⚬"/>
            </a:pPr>
            <a:r>
              <a:rPr lang="en-US" sz="3500" u="sng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Blue Ridge Conservancy</a:t>
            </a:r>
            <a:r>
              <a:rPr lang="en-US" sz="35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- Northwest (Alleghany, Watauga, Wilkes, Yancey, Ashe, Avery, and Mitchell)</a:t>
            </a:r>
          </a:p>
          <a:p>
            <a:pPr marL="1511308" lvl="2" indent="-503769" algn="just">
              <a:lnSpc>
                <a:spcPts val="4235"/>
              </a:lnSpc>
              <a:buFont typeface="Arial"/>
              <a:buChar char="⚬"/>
            </a:pPr>
            <a:r>
              <a:rPr lang="en-US" sz="3500" u="sng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Catawba Lands Conservancy</a:t>
            </a:r>
            <a:r>
              <a:rPr lang="en-US" sz="35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- South Central NC, includes Carolina Thread Trail)</a:t>
            </a:r>
          </a:p>
          <a:p>
            <a:pPr marL="1511308" lvl="2" indent="-503769" algn="just">
              <a:lnSpc>
                <a:spcPts val="4235"/>
              </a:lnSpc>
              <a:buFont typeface="Arial"/>
              <a:buChar char="⚬"/>
            </a:pPr>
            <a:r>
              <a:rPr lang="en-US" sz="3500" u="sng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Foothills Conservancy of NC</a:t>
            </a:r>
            <a:r>
              <a:rPr lang="en-US" sz="35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- Foothills counties (Alexander, Catawba, Cleveland, Rutherford, McDowell, Caldwell, Lincoln, and Burke)</a:t>
            </a:r>
          </a:p>
          <a:p>
            <a:pPr marL="1511308" lvl="2" indent="-503769" algn="just">
              <a:lnSpc>
                <a:spcPts val="4235"/>
              </a:lnSpc>
              <a:buFont typeface="Arial"/>
              <a:buChar char="⚬"/>
            </a:pPr>
            <a:r>
              <a:rPr lang="en-US" sz="3500" u="sng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Coastal Land Trust</a:t>
            </a:r>
            <a:r>
              <a:rPr lang="en-US" sz="35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- Entire east coast of NC</a:t>
            </a:r>
          </a:p>
          <a:p>
            <a:pPr marL="1511308" lvl="2" indent="-503769" algn="just">
              <a:lnSpc>
                <a:spcPts val="4235"/>
              </a:lnSpc>
              <a:buFont typeface="Arial"/>
              <a:buChar char="⚬"/>
            </a:pPr>
            <a:r>
              <a:rPr lang="en-US" sz="3500" u="sng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Conservation Trust of NC</a:t>
            </a:r>
            <a:r>
              <a:rPr lang="en-US" sz="35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- Statewide</a:t>
            </a:r>
          </a:p>
          <a:p>
            <a:pPr marL="1511308" lvl="2" indent="-503769" algn="just">
              <a:lnSpc>
                <a:spcPts val="4235"/>
              </a:lnSpc>
              <a:buFont typeface="Arial"/>
              <a:buChar char="⚬"/>
            </a:pPr>
            <a:r>
              <a:rPr lang="en-US" sz="3500" u="sng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Eno River Association</a:t>
            </a:r>
            <a:r>
              <a:rPr lang="en-US" sz="35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- Entire Eno River basin including Hillsborough and Durham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66138" y="587763"/>
            <a:ext cx="10555724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964E53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Going Forward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3" y="-123128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077336" y="467621"/>
            <a:ext cx="14133328" cy="4903319"/>
          </a:xfrm>
          <a:custGeom>
            <a:avLst/>
            <a:gdLst/>
            <a:ahLst/>
            <a:cxnLst/>
            <a:rect l="l" t="t" r="r" b="b"/>
            <a:pathLst>
              <a:path w="14133328" h="4903319">
                <a:moveTo>
                  <a:pt x="0" y="0"/>
                </a:moveTo>
                <a:lnTo>
                  <a:pt x="14133328" y="0"/>
                </a:lnTo>
                <a:lnTo>
                  <a:pt x="14133328" y="4903319"/>
                </a:lnTo>
                <a:lnTo>
                  <a:pt x="0" y="49033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077336" y="5714242"/>
            <a:ext cx="6352679" cy="3385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Shellie Taylor, Local History Librarian</a:t>
            </a:r>
          </a:p>
          <a:p>
            <a:pPr algn="l">
              <a:lnSpc>
                <a:spcPts val="3720"/>
              </a:lnSpc>
            </a:pPr>
            <a:endParaRPr lang="en-US" sz="4000">
              <a:solidFill>
                <a:srgbClr val="231F1F"/>
              </a:solidFill>
              <a:latin typeface="Katibeh"/>
              <a:ea typeface="Katibeh"/>
              <a:cs typeface="Katibeh"/>
              <a:sym typeface="Katibeh"/>
            </a:endParaRPr>
          </a:p>
          <a:p>
            <a:pPr algn="l">
              <a:lnSpc>
                <a:spcPts val="3720"/>
              </a:lnSpc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Email:</a:t>
            </a:r>
          </a:p>
          <a:p>
            <a:pPr algn="l">
              <a:lnSpc>
                <a:spcPts val="3720"/>
              </a:lnSpc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michelle.taylor@iredellcountync.gov</a:t>
            </a:r>
          </a:p>
          <a:p>
            <a:pPr algn="l">
              <a:lnSpc>
                <a:spcPts val="3720"/>
              </a:lnSpc>
            </a:pPr>
            <a:endParaRPr lang="en-US" sz="4000">
              <a:solidFill>
                <a:srgbClr val="231F1F"/>
              </a:solidFill>
              <a:latin typeface="Katibeh"/>
              <a:ea typeface="Katibeh"/>
              <a:cs typeface="Katibeh"/>
              <a:sym typeface="Katibeh"/>
            </a:endParaRPr>
          </a:p>
          <a:p>
            <a:pPr algn="l">
              <a:lnSpc>
                <a:spcPts val="3720"/>
              </a:lnSpc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Phone:</a:t>
            </a:r>
          </a:p>
          <a:p>
            <a:pPr algn="l">
              <a:lnSpc>
                <a:spcPts val="3720"/>
              </a:lnSpc>
            </a:pPr>
            <a:r>
              <a:rPr lang="en-US" sz="4000">
                <a:solidFill>
                  <a:srgbClr val="231F1F"/>
                </a:solidFill>
                <a:latin typeface="Katibeh"/>
                <a:ea typeface="Katibeh"/>
                <a:cs typeface="Katibeh"/>
                <a:sym typeface="Katibeh"/>
              </a:rPr>
              <a:t>704.878.3090 ext. 8801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328589" y="5695192"/>
            <a:ext cx="6882075" cy="2238344"/>
            <a:chOff x="0" y="0"/>
            <a:chExt cx="9176100" cy="2984459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228600"/>
              <a:ext cx="9176100" cy="1031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359"/>
                </a:lnSpc>
              </a:pPr>
              <a:r>
                <a:rPr lang="en-US" sz="3999" spc="299">
                  <a:solidFill>
                    <a:srgbClr val="231F1F"/>
                  </a:solidFill>
                  <a:latin typeface="Katibeh"/>
                  <a:ea typeface="Katibeh"/>
                  <a:cs typeface="Katibeh"/>
                  <a:sym typeface="Katibeh"/>
                </a:rPr>
                <a:t>Website/Social Media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886419"/>
              <a:ext cx="9176100" cy="20980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359"/>
                </a:lnSpc>
              </a:pPr>
              <a:r>
                <a:rPr lang="en-US" sz="3999" spc="299">
                  <a:solidFill>
                    <a:srgbClr val="231F1F"/>
                  </a:solidFill>
                  <a:latin typeface="Katibeh"/>
                  <a:ea typeface="Katibeh"/>
                  <a:cs typeface="Katibeh"/>
                  <a:sym typeface="Katibeh"/>
                </a:rPr>
                <a:t>www.mistressofcemeteries.com</a:t>
              </a:r>
            </a:p>
            <a:p>
              <a:pPr algn="ctr">
                <a:lnSpc>
                  <a:spcPts val="6359"/>
                </a:lnSpc>
              </a:pPr>
              <a:r>
                <a:rPr lang="en-US" sz="3999" spc="299">
                  <a:solidFill>
                    <a:srgbClr val="231F1F"/>
                  </a:solidFill>
                  <a:latin typeface="Katibeh"/>
                  <a:ea typeface="Katibeh"/>
                  <a:cs typeface="Katibeh"/>
                  <a:sym typeface="Katibeh"/>
                </a:rPr>
                <a:t>@mistress_of_cemeteries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11548581" y="8257386"/>
            <a:ext cx="804004" cy="795964"/>
          </a:xfrm>
          <a:custGeom>
            <a:avLst/>
            <a:gdLst/>
            <a:ahLst/>
            <a:cxnLst/>
            <a:rect l="l" t="t" r="r" b="b"/>
            <a:pathLst>
              <a:path w="804004" h="795964">
                <a:moveTo>
                  <a:pt x="0" y="0"/>
                </a:moveTo>
                <a:lnTo>
                  <a:pt x="804004" y="0"/>
                </a:lnTo>
                <a:lnTo>
                  <a:pt x="804004" y="795964"/>
                </a:lnTo>
                <a:lnTo>
                  <a:pt x="0" y="7959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2769627" y="8257386"/>
            <a:ext cx="795964" cy="795964"/>
          </a:xfrm>
          <a:custGeom>
            <a:avLst/>
            <a:gdLst/>
            <a:ahLst/>
            <a:cxnLst/>
            <a:rect l="l" t="t" r="r" b="b"/>
            <a:pathLst>
              <a:path w="795964" h="795964">
                <a:moveTo>
                  <a:pt x="0" y="0"/>
                </a:moveTo>
                <a:lnTo>
                  <a:pt x="795964" y="0"/>
                </a:lnTo>
                <a:lnTo>
                  <a:pt x="795964" y="795964"/>
                </a:lnTo>
                <a:lnTo>
                  <a:pt x="0" y="7959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3470915" y="1852817"/>
            <a:ext cx="11346171" cy="1423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25"/>
              </a:lnSpc>
            </a:pPr>
            <a:r>
              <a:rPr lang="en-US" sz="9004">
                <a:solidFill>
                  <a:srgbClr val="964E53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Questions &amp; Discussion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</Words>
  <Application>Microsoft Office PowerPoint</Application>
  <PresentationFormat>Custom</PresentationFormat>
  <Paragraphs>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EFCO Brookshire</vt:lpstr>
      <vt:lpstr>Katibeh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Surveying History</dc:title>
  <cp:lastModifiedBy>Shellie Taylor</cp:lastModifiedBy>
  <cp:revision>2</cp:revision>
  <dcterms:created xsi:type="dcterms:W3CDTF">2006-08-16T00:00:00Z</dcterms:created>
  <dcterms:modified xsi:type="dcterms:W3CDTF">2025-10-29T17:37:22Z</dcterms:modified>
  <dc:identifier>DAG1Nf59nSI</dc:identifier>
</cp:coreProperties>
</file>